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57" r:id="rId4"/>
    <p:sldId id="258"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CC"/>
    <a:srgbClr val="99CC33"/>
    <a:srgbClr val="FFB300"/>
    <a:srgbClr val="3300CC"/>
    <a:srgbClr val="6633FF"/>
    <a:srgbClr val="FF6600"/>
    <a:srgbClr val="551891"/>
    <a:srgbClr val="FFCC00"/>
    <a:srgbClr val="3366FF"/>
    <a:srgbClr val="99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372" autoAdjust="0"/>
    <p:restoredTop sz="94660"/>
  </p:normalViewPr>
  <p:slideViewPr>
    <p:cSldViewPr snapToGrid="0">
      <p:cViewPr>
        <p:scale>
          <a:sx n="90" d="100"/>
          <a:sy n="90" d="100"/>
        </p:scale>
        <p:origin x="-582" y="108"/>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C88892B9-93AC-46AB-8D13-67113BA3D7C2}" type="datetimeFigureOut">
              <a:rPr lang="fr-FR" smtClean="0"/>
              <a:t>16/02/2023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7E6A695-13FC-47D6-8439-F6E40D49F8DD}" type="slidenum">
              <a:rPr lang="fr-FR" smtClean="0"/>
              <a:t>‹N°›</a:t>
            </a:fld>
            <a:endParaRPr lang="fr-FR"/>
          </a:p>
        </p:txBody>
      </p:sp>
    </p:spTree>
    <p:extLst>
      <p:ext uri="{BB962C8B-B14F-4D97-AF65-F5344CB8AC3E}">
        <p14:creationId xmlns:p14="http://schemas.microsoft.com/office/powerpoint/2010/main" val="31307695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88892B9-93AC-46AB-8D13-67113BA3D7C2}" type="datetimeFigureOut">
              <a:rPr lang="fr-FR" smtClean="0"/>
              <a:t>16/02/2023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7E6A695-13FC-47D6-8439-F6E40D49F8DD}" type="slidenum">
              <a:rPr lang="fr-FR" smtClean="0"/>
              <a:t>‹N°›</a:t>
            </a:fld>
            <a:endParaRPr lang="fr-FR"/>
          </a:p>
        </p:txBody>
      </p:sp>
    </p:spTree>
    <p:extLst>
      <p:ext uri="{BB962C8B-B14F-4D97-AF65-F5344CB8AC3E}">
        <p14:creationId xmlns:p14="http://schemas.microsoft.com/office/powerpoint/2010/main" val="2835490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88892B9-93AC-46AB-8D13-67113BA3D7C2}" type="datetimeFigureOut">
              <a:rPr lang="fr-FR" smtClean="0"/>
              <a:t>16/02/2023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7E6A695-13FC-47D6-8439-F6E40D49F8DD}" type="slidenum">
              <a:rPr lang="fr-FR" smtClean="0"/>
              <a:t>‹N°›</a:t>
            </a:fld>
            <a:endParaRPr lang="fr-FR"/>
          </a:p>
        </p:txBody>
      </p:sp>
    </p:spTree>
    <p:extLst>
      <p:ext uri="{BB962C8B-B14F-4D97-AF65-F5344CB8AC3E}">
        <p14:creationId xmlns:p14="http://schemas.microsoft.com/office/powerpoint/2010/main" val="4123727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88892B9-93AC-46AB-8D13-67113BA3D7C2}" type="datetimeFigureOut">
              <a:rPr lang="fr-FR" smtClean="0"/>
              <a:t>16/02/2023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7E6A695-13FC-47D6-8439-F6E40D49F8DD}" type="slidenum">
              <a:rPr lang="fr-FR" smtClean="0"/>
              <a:t>‹N°›</a:t>
            </a:fld>
            <a:endParaRPr lang="fr-FR"/>
          </a:p>
        </p:txBody>
      </p:sp>
    </p:spTree>
    <p:extLst>
      <p:ext uri="{BB962C8B-B14F-4D97-AF65-F5344CB8AC3E}">
        <p14:creationId xmlns:p14="http://schemas.microsoft.com/office/powerpoint/2010/main" val="13568285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C88892B9-93AC-46AB-8D13-67113BA3D7C2}" type="datetimeFigureOut">
              <a:rPr lang="fr-FR" smtClean="0"/>
              <a:t>16/02/2023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7E6A695-13FC-47D6-8439-F6E40D49F8DD}" type="slidenum">
              <a:rPr lang="fr-FR" smtClean="0"/>
              <a:t>‹N°›</a:t>
            </a:fld>
            <a:endParaRPr lang="fr-FR"/>
          </a:p>
        </p:txBody>
      </p:sp>
    </p:spTree>
    <p:extLst>
      <p:ext uri="{BB962C8B-B14F-4D97-AF65-F5344CB8AC3E}">
        <p14:creationId xmlns:p14="http://schemas.microsoft.com/office/powerpoint/2010/main" val="2696557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C88892B9-93AC-46AB-8D13-67113BA3D7C2}" type="datetimeFigureOut">
              <a:rPr lang="fr-FR" smtClean="0"/>
              <a:t>16/02/2023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7E6A695-13FC-47D6-8439-F6E40D49F8DD}" type="slidenum">
              <a:rPr lang="fr-FR" smtClean="0"/>
              <a:t>‹N°›</a:t>
            </a:fld>
            <a:endParaRPr lang="fr-FR"/>
          </a:p>
        </p:txBody>
      </p:sp>
    </p:spTree>
    <p:extLst>
      <p:ext uri="{BB962C8B-B14F-4D97-AF65-F5344CB8AC3E}">
        <p14:creationId xmlns:p14="http://schemas.microsoft.com/office/powerpoint/2010/main" val="21064758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C88892B9-93AC-46AB-8D13-67113BA3D7C2}" type="datetimeFigureOut">
              <a:rPr lang="fr-FR" smtClean="0"/>
              <a:t>16/02/2023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37E6A695-13FC-47D6-8439-F6E40D49F8DD}" type="slidenum">
              <a:rPr lang="fr-FR" smtClean="0"/>
              <a:t>‹N°›</a:t>
            </a:fld>
            <a:endParaRPr lang="fr-FR"/>
          </a:p>
        </p:txBody>
      </p:sp>
    </p:spTree>
    <p:extLst>
      <p:ext uri="{BB962C8B-B14F-4D97-AF65-F5344CB8AC3E}">
        <p14:creationId xmlns:p14="http://schemas.microsoft.com/office/powerpoint/2010/main" val="4257818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C88892B9-93AC-46AB-8D13-67113BA3D7C2}" type="datetimeFigureOut">
              <a:rPr lang="fr-FR" smtClean="0"/>
              <a:t>16/02/2023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37E6A695-13FC-47D6-8439-F6E40D49F8DD}" type="slidenum">
              <a:rPr lang="fr-FR" smtClean="0"/>
              <a:t>‹N°›</a:t>
            </a:fld>
            <a:endParaRPr lang="fr-FR"/>
          </a:p>
        </p:txBody>
      </p:sp>
    </p:spTree>
    <p:extLst>
      <p:ext uri="{BB962C8B-B14F-4D97-AF65-F5344CB8AC3E}">
        <p14:creationId xmlns:p14="http://schemas.microsoft.com/office/powerpoint/2010/main" val="2760964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8892B9-93AC-46AB-8D13-67113BA3D7C2}" type="datetimeFigureOut">
              <a:rPr lang="fr-FR" smtClean="0"/>
              <a:t>16/02/2023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37E6A695-13FC-47D6-8439-F6E40D49F8DD}" type="slidenum">
              <a:rPr lang="fr-FR" smtClean="0"/>
              <a:t>‹N°›</a:t>
            </a:fld>
            <a:endParaRPr lang="fr-FR"/>
          </a:p>
        </p:txBody>
      </p:sp>
    </p:spTree>
    <p:extLst>
      <p:ext uri="{BB962C8B-B14F-4D97-AF65-F5344CB8AC3E}">
        <p14:creationId xmlns:p14="http://schemas.microsoft.com/office/powerpoint/2010/main" val="4321150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C88892B9-93AC-46AB-8D13-67113BA3D7C2}" type="datetimeFigureOut">
              <a:rPr lang="fr-FR" smtClean="0"/>
              <a:t>16/02/2023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7E6A695-13FC-47D6-8439-F6E40D49F8DD}" type="slidenum">
              <a:rPr lang="fr-FR" smtClean="0"/>
              <a:t>‹N°›</a:t>
            </a:fld>
            <a:endParaRPr lang="fr-FR"/>
          </a:p>
        </p:txBody>
      </p:sp>
    </p:spTree>
    <p:extLst>
      <p:ext uri="{BB962C8B-B14F-4D97-AF65-F5344CB8AC3E}">
        <p14:creationId xmlns:p14="http://schemas.microsoft.com/office/powerpoint/2010/main" val="3763700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C88892B9-93AC-46AB-8D13-67113BA3D7C2}" type="datetimeFigureOut">
              <a:rPr lang="fr-FR" smtClean="0"/>
              <a:t>16/02/2023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7E6A695-13FC-47D6-8439-F6E40D49F8DD}" type="slidenum">
              <a:rPr lang="fr-FR" smtClean="0"/>
              <a:t>‹N°›</a:t>
            </a:fld>
            <a:endParaRPr lang="fr-FR"/>
          </a:p>
        </p:txBody>
      </p:sp>
    </p:spTree>
    <p:extLst>
      <p:ext uri="{BB962C8B-B14F-4D97-AF65-F5344CB8AC3E}">
        <p14:creationId xmlns:p14="http://schemas.microsoft.com/office/powerpoint/2010/main" val="3392774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C88892B9-93AC-46AB-8D13-67113BA3D7C2}" type="datetimeFigureOut">
              <a:rPr lang="fr-FR" smtClean="0"/>
              <a:t>16/02/2023</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37E6A695-13FC-47D6-8439-F6E40D49F8DD}" type="slidenum">
              <a:rPr lang="fr-FR" smtClean="0"/>
              <a:t>‹N°›</a:t>
            </a:fld>
            <a:endParaRPr lang="fr-FR"/>
          </a:p>
        </p:txBody>
      </p:sp>
    </p:spTree>
    <p:extLst>
      <p:ext uri="{BB962C8B-B14F-4D97-AF65-F5344CB8AC3E}">
        <p14:creationId xmlns:p14="http://schemas.microsoft.com/office/powerpoint/2010/main" val="34586669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pensa.univ-amu.fr/" TargetMode="External"/><Relationship Id="rId3" Type="http://schemas.openxmlformats.org/officeDocument/2006/relationships/image" Target="../media/image5.jpeg"/><Relationship Id="rId7" Type="http://schemas.openxmlformats.org/officeDocument/2006/relationships/image" Target="../media/image7.pn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96466C9E-2414-1E99-1585-7B57758219D5}"/>
              </a:ext>
            </a:extLst>
          </p:cNvPr>
          <p:cNvSpPr>
            <a:spLocks noGrp="1"/>
          </p:cNvSpPr>
          <p:nvPr>
            <p:ph type="ctrTitle"/>
          </p:nvPr>
        </p:nvSpPr>
        <p:spPr>
          <a:xfrm>
            <a:off x="514350" y="344683"/>
            <a:ext cx="5829300" cy="862041"/>
          </a:xfrm>
          <a:solidFill>
            <a:srgbClr val="FF6600"/>
          </a:solidFill>
        </p:spPr>
        <p:txBody>
          <a:bodyPr>
            <a:normAutofit/>
          </a:bodyPr>
          <a:lstStyle/>
          <a:p>
            <a:r>
              <a:rPr lang="fr-FR" sz="3200" dirty="0" err="1">
                <a:latin typeface="Arial" panose="020B0604020202020204" pitchFamily="34" charset="0"/>
                <a:cs typeface="Arial" panose="020B0604020202020204" pitchFamily="34" charset="0"/>
              </a:rPr>
              <a:t>Hyflex</a:t>
            </a:r>
            <a:r>
              <a:rPr lang="fr-FR" sz="3200" dirty="0">
                <a:latin typeface="Arial" panose="020B0604020202020204" pitchFamily="34" charset="0"/>
                <a:cs typeface="Arial" panose="020B0604020202020204" pitchFamily="34" charset="0"/>
              </a:rPr>
              <a:t> </a:t>
            </a:r>
            <a:r>
              <a:rPr lang="fr-FR" sz="3200" dirty="0" err="1">
                <a:latin typeface="Arial" panose="020B0604020202020204" pitchFamily="34" charset="0"/>
                <a:cs typeface="Arial" panose="020B0604020202020204" pitchFamily="34" charset="0"/>
              </a:rPr>
              <a:t>teaching</a:t>
            </a:r>
            <a:r>
              <a:rPr lang="fr-FR" sz="3200" dirty="0">
                <a:latin typeface="Arial" panose="020B0604020202020204" pitchFamily="34" charset="0"/>
                <a:cs typeface="Arial" panose="020B0604020202020204" pitchFamily="34" charset="0"/>
              </a:rPr>
              <a:t/>
            </a:r>
            <a:br>
              <a:rPr lang="fr-FR" sz="3200" dirty="0">
                <a:latin typeface="Arial" panose="020B0604020202020204" pitchFamily="34" charset="0"/>
                <a:cs typeface="Arial" panose="020B0604020202020204" pitchFamily="34" charset="0"/>
              </a:rPr>
            </a:br>
            <a:r>
              <a:rPr lang="fr-FR" sz="2300" dirty="0">
                <a:latin typeface="Arial" panose="020B0604020202020204" pitchFamily="34" charset="0"/>
                <a:cs typeface="Arial" panose="020B0604020202020204" pitchFamily="34" charset="0"/>
              </a:rPr>
              <a:t>guidelines</a:t>
            </a:r>
          </a:p>
        </p:txBody>
      </p:sp>
      <p:sp>
        <p:nvSpPr>
          <p:cNvPr id="4" name="ZoneTexte 3">
            <a:extLst>
              <a:ext uri="{FF2B5EF4-FFF2-40B4-BE49-F238E27FC236}">
                <a16:creationId xmlns="" xmlns:a16="http://schemas.microsoft.com/office/drawing/2014/main" id="{833F1496-4D48-27CD-6D91-0A77FA206F77}"/>
              </a:ext>
            </a:extLst>
          </p:cNvPr>
          <p:cNvSpPr txBox="1"/>
          <p:nvPr/>
        </p:nvSpPr>
        <p:spPr>
          <a:xfrm>
            <a:off x="601436" y="1729936"/>
            <a:ext cx="5958114" cy="2893100"/>
          </a:xfrm>
          <a:prstGeom prst="rect">
            <a:avLst/>
          </a:prstGeom>
          <a:solidFill>
            <a:srgbClr val="99CC33"/>
          </a:solidFill>
        </p:spPr>
        <p:txBody>
          <a:bodyPr wrap="square" rtlCol="0">
            <a:spAutoFit/>
          </a:bodyPr>
          <a:lstStyle/>
          <a:p>
            <a:r>
              <a:rPr lang="en-IE" sz="1400" b="1" dirty="0" smtClean="0">
                <a:latin typeface="Arial" panose="020B0604020202020204" pitchFamily="34" charset="0"/>
                <a:cs typeface="Arial" panose="020B0604020202020204" pitchFamily="34" charset="0"/>
              </a:rPr>
              <a:t>What’s </a:t>
            </a:r>
            <a:r>
              <a:rPr lang="en-IE" sz="1400" b="1" dirty="0" err="1">
                <a:latin typeface="Arial" panose="020B0604020202020204" pitchFamily="34" charset="0"/>
                <a:cs typeface="Arial" panose="020B0604020202020204" pitchFamily="34" charset="0"/>
              </a:rPr>
              <a:t>H</a:t>
            </a:r>
            <a:r>
              <a:rPr lang="en-IE" sz="1400" b="1" dirty="0" err="1" smtClean="0">
                <a:latin typeface="Arial" panose="020B0604020202020204" pitchFamily="34" charset="0"/>
                <a:cs typeface="Arial" panose="020B0604020202020204" pitchFamily="34" charset="0"/>
              </a:rPr>
              <a:t>yflex</a:t>
            </a:r>
            <a:r>
              <a:rPr lang="en-IE" sz="1400" b="1" dirty="0" smtClean="0">
                <a:latin typeface="Arial" panose="020B0604020202020204" pitchFamily="34" charset="0"/>
                <a:cs typeface="Arial" panose="020B0604020202020204" pitchFamily="34" charset="0"/>
              </a:rPr>
              <a:t>?</a:t>
            </a:r>
          </a:p>
          <a:p>
            <a:r>
              <a:rPr lang="en-IE" sz="1400" dirty="0" err="1" smtClean="0">
                <a:latin typeface="Arial" panose="020B0604020202020204" pitchFamily="34" charset="0"/>
                <a:ea typeface="Calibri"/>
                <a:cs typeface="Arial" panose="020B0604020202020204" pitchFamily="34" charset="0"/>
              </a:rPr>
              <a:t>Hyflex</a:t>
            </a:r>
            <a:r>
              <a:rPr lang="en-IE" sz="1400" dirty="0" smtClean="0">
                <a:latin typeface="Arial" panose="020B0604020202020204" pitchFamily="34" charset="0"/>
                <a:ea typeface="Calibri"/>
                <a:cs typeface="Arial" panose="020B0604020202020204" pitchFamily="34" charset="0"/>
              </a:rPr>
              <a:t> teaching accommodates both in-person and remote learners simultaneously. It enables students who are physically present in the classroom to learn alongside those who are joining the class virtually through </a:t>
            </a:r>
            <a:r>
              <a:rPr lang="en-IE" sz="1400" dirty="0" err="1" smtClean="0">
                <a:latin typeface="Arial" panose="020B0604020202020204" pitchFamily="34" charset="0"/>
                <a:ea typeface="Calibri"/>
                <a:cs typeface="Arial" panose="020B0604020202020204" pitchFamily="34" charset="0"/>
              </a:rPr>
              <a:t>webconferencing</a:t>
            </a:r>
            <a:r>
              <a:rPr lang="en-IE" sz="1400" dirty="0" smtClean="0">
                <a:latin typeface="Arial" panose="020B0604020202020204" pitchFamily="34" charset="0"/>
                <a:ea typeface="Calibri"/>
                <a:cs typeface="Arial" panose="020B0604020202020204" pitchFamily="34" charset="0"/>
              </a:rPr>
              <a:t> software or platforms. </a:t>
            </a:r>
          </a:p>
          <a:p>
            <a:r>
              <a:rPr lang="en-IE" sz="1400" dirty="0" smtClean="0">
                <a:latin typeface="Arial" panose="020B0604020202020204" pitchFamily="34" charset="0"/>
                <a:ea typeface="Calibri"/>
                <a:cs typeface="Arial" panose="020B0604020202020204" pitchFamily="34" charset="0"/>
              </a:rPr>
              <a:t>This document offers some advice for </a:t>
            </a:r>
            <a:r>
              <a:rPr lang="en-IE" sz="1400" dirty="0" err="1" smtClean="0">
                <a:latin typeface="Arial" panose="020B0604020202020204" pitchFamily="34" charset="0"/>
                <a:ea typeface="Calibri"/>
                <a:cs typeface="Arial" panose="020B0604020202020204" pitchFamily="34" charset="0"/>
              </a:rPr>
              <a:t>Hyflex</a:t>
            </a:r>
            <a:r>
              <a:rPr lang="en-IE" sz="1400" dirty="0" smtClean="0">
                <a:latin typeface="Arial" panose="020B0604020202020204" pitchFamily="34" charset="0"/>
                <a:ea typeface="Calibri"/>
                <a:cs typeface="Arial" panose="020B0604020202020204" pitchFamily="34" charset="0"/>
              </a:rPr>
              <a:t> teaching in higher education to design space, technology and interactions in order to improve the quality of your </a:t>
            </a:r>
            <a:r>
              <a:rPr lang="en-IE" sz="1400" dirty="0" err="1" smtClean="0">
                <a:latin typeface="Arial" panose="020B0604020202020204" pitchFamily="34" charset="0"/>
                <a:ea typeface="Calibri"/>
                <a:cs typeface="Arial" panose="020B0604020202020204" pitchFamily="34" charset="0"/>
              </a:rPr>
              <a:t>hyflex</a:t>
            </a:r>
            <a:r>
              <a:rPr lang="en-IE" sz="1400" dirty="0" smtClean="0">
                <a:latin typeface="Arial" panose="020B0604020202020204" pitchFamily="34" charset="0"/>
                <a:ea typeface="Calibri"/>
                <a:cs typeface="Arial" panose="020B0604020202020204" pitchFamily="34" charset="0"/>
              </a:rPr>
              <a:t> course.</a:t>
            </a:r>
          </a:p>
          <a:p>
            <a:endParaRPr lang="en-IE" sz="1400" dirty="0" smtClean="0">
              <a:latin typeface="Arial" panose="020B0604020202020204" pitchFamily="34" charset="0"/>
              <a:ea typeface="Calibri"/>
              <a:cs typeface="Arial" panose="020B0604020202020204" pitchFamily="34" charset="0"/>
            </a:endParaRPr>
          </a:p>
          <a:p>
            <a:r>
              <a:rPr lang="en-IE" sz="1400" b="1" dirty="0" smtClean="0">
                <a:latin typeface="Arial" panose="020B0604020202020204" pitchFamily="34" charset="0"/>
                <a:ea typeface="Calibri"/>
                <a:cs typeface="Arial" panose="020B0604020202020204" pitchFamily="34" charset="0"/>
              </a:rPr>
              <a:t>When is </a:t>
            </a:r>
            <a:r>
              <a:rPr lang="en-IE" sz="1400" b="1" dirty="0" err="1" smtClean="0">
                <a:latin typeface="Arial" panose="020B0604020202020204" pitchFamily="34" charset="0"/>
                <a:ea typeface="Calibri"/>
                <a:cs typeface="Arial" panose="020B0604020202020204" pitchFamily="34" charset="0"/>
              </a:rPr>
              <a:t>Hyflex</a:t>
            </a:r>
            <a:r>
              <a:rPr lang="en-IE" sz="1400" b="1" dirty="0" smtClean="0">
                <a:latin typeface="Arial" panose="020B0604020202020204" pitchFamily="34" charset="0"/>
                <a:ea typeface="Calibri"/>
                <a:cs typeface="Arial" panose="020B0604020202020204" pitchFamily="34" charset="0"/>
              </a:rPr>
              <a:t> helpful?</a:t>
            </a:r>
          </a:p>
          <a:p>
            <a:r>
              <a:rPr lang="en-IE" sz="1400" dirty="0" smtClean="0">
                <a:latin typeface="Arial" panose="020B0604020202020204" pitchFamily="34" charset="0"/>
                <a:cs typeface="Arial" panose="020B0604020202020204" pitchFamily="34" charset="0"/>
              </a:rPr>
              <a:t>When a part of the group cannot attend class in person, to increase accessibility, to increase internationalisation, for classroom exchanges, to split a large group of students ...</a:t>
            </a:r>
            <a:endParaRPr lang="en-IE" sz="1400" dirty="0">
              <a:latin typeface="Arial" panose="020B0604020202020204" pitchFamily="34" charset="0"/>
              <a:cs typeface="Arial" panose="020B0604020202020204" pitchFamily="34" charset="0"/>
            </a:endParaRPr>
          </a:p>
        </p:txBody>
      </p:sp>
      <p:sp>
        <p:nvSpPr>
          <p:cNvPr id="5" name="ZoneTexte 4">
            <a:extLst>
              <a:ext uri="{FF2B5EF4-FFF2-40B4-BE49-F238E27FC236}">
                <a16:creationId xmlns="" xmlns:a16="http://schemas.microsoft.com/office/drawing/2014/main" id="{87DB293E-02AD-E278-96B9-3546222B3674}"/>
              </a:ext>
            </a:extLst>
          </p:cNvPr>
          <p:cNvSpPr txBox="1"/>
          <p:nvPr/>
        </p:nvSpPr>
        <p:spPr>
          <a:xfrm>
            <a:off x="87086" y="5201583"/>
            <a:ext cx="4097233" cy="2893100"/>
          </a:xfrm>
          <a:prstGeom prst="rect">
            <a:avLst/>
          </a:prstGeom>
          <a:solidFill>
            <a:srgbClr val="FFB300"/>
          </a:solidFill>
        </p:spPr>
        <p:txBody>
          <a:bodyPr wrap="square" rtlCol="0">
            <a:spAutoFit/>
          </a:bodyPr>
          <a:lstStyle/>
          <a:p>
            <a:r>
              <a:rPr lang="fr-FR" sz="1400" b="1" dirty="0">
                <a:latin typeface="Arial" panose="020B0604020202020204" pitchFamily="34" charset="0"/>
                <a:cs typeface="Arial" panose="020B0604020202020204" pitchFamily="34" charset="0"/>
              </a:rPr>
              <a:t>Possible </a:t>
            </a:r>
            <a:r>
              <a:rPr lang="fr-FR" sz="1400" b="1" dirty="0" err="1" smtClean="0">
                <a:latin typeface="Arial" panose="020B0604020202020204" pitchFamily="34" charset="0"/>
                <a:cs typeface="Arial" panose="020B0604020202020204" pitchFamily="34" charset="0"/>
              </a:rPr>
              <a:t>ped</a:t>
            </a:r>
            <a:r>
              <a:rPr lang="en-IE" sz="1400" b="1" dirty="0" err="1" smtClean="0">
                <a:latin typeface="Arial" panose="020B0604020202020204" pitchFamily="34" charset="0"/>
                <a:cs typeface="Arial" panose="020B0604020202020204" pitchFamily="34" charset="0"/>
              </a:rPr>
              <a:t>agogical</a:t>
            </a:r>
            <a:r>
              <a:rPr lang="en-IE" sz="1400" b="1" dirty="0" smtClean="0">
                <a:latin typeface="Arial" panose="020B0604020202020204" pitchFamily="34" charset="0"/>
                <a:cs typeface="Arial" panose="020B0604020202020204" pitchFamily="34" charset="0"/>
              </a:rPr>
              <a:t> settings in </a:t>
            </a:r>
            <a:r>
              <a:rPr lang="en-IE" sz="1400" b="1" dirty="0" err="1">
                <a:latin typeface="Arial" panose="020B0604020202020204" pitchFamily="34" charset="0"/>
                <a:cs typeface="Arial" panose="020B0604020202020204" pitchFamily="34" charset="0"/>
              </a:rPr>
              <a:t>H</a:t>
            </a:r>
            <a:r>
              <a:rPr lang="en-IE" sz="1400" b="1" dirty="0" err="1" smtClean="0">
                <a:latin typeface="Arial" panose="020B0604020202020204" pitchFamily="34" charset="0"/>
                <a:cs typeface="Arial" panose="020B0604020202020204" pitchFamily="34" charset="0"/>
              </a:rPr>
              <a:t>yflex</a:t>
            </a:r>
            <a:endParaRPr lang="en-IE" sz="1400" b="1" dirty="0" smtClean="0">
              <a:latin typeface="Arial" panose="020B0604020202020204" pitchFamily="34" charset="0"/>
              <a:cs typeface="Arial" panose="020B0604020202020204" pitchFamily="34" charset="0"/>
            </a:endParaRPr>
          </a:p>
          <a:p>
            <a:endParaRPr lang="en-IE" sz="1400" b="1" dirty="0" smtClean="0">
              <a:latin typeface="Arial" panose="020B0604020202020204" pitchFamily="34" charset="0"/>
              <a:cs typeface="Arial" panose="020B0604020202020204" pitchFamily="34" charset="0"/>
            </a:endParaRPr>
          </a:p>
          <a:p>
            <a:pPr marL="342900" indent="-342900">
              <a:buFont typeface="+mj-lt"/>
              <a:buAutoNum type="arabicPeriod"/>
            </a:pPr>
            <a:r>
              <a:rPr lang="en-IE" sz="1400" dirty="0" smtClean="0">
                <a:latin typeface="Arial" panose="020B0604020202020204" pitchFamily="34" charset="0"/>
                <a:cs typeface="Arial" panose="020B0604020202020204" pitchFamily="34" charset="0"/>
              </a:rPr>
              <a:t>Frontal/</a:t>
            </a:r>
            <a:r>
              <a:rPr lang="en-IE" sz="1400" dirty="0" err="1" smtClean="0">
                <a:latin typeface="Arial" panose="020B0604020202020204" pitchFamily="34" charset="0"/>
                <a:cs typeface="Arial" panose="020B0604020202020204" pitchFamily="34" charset="0"/>
              </a:rPr>
              <a:t>transmissive</a:t>
            </a:r>
            <a:r>
              <a:rPr lang="en-IE" sz="1400" dirty="0" smtClean="0">
                <a:latin typeface="Arial" panose="020B0604020202020204" pitchFamily="34" charset="0"/>
                <a:cs typeface="Arial" panose="020B0604020202020204" pitchFamily="34" charset="0"/>
              </a:rPr>
              <a:t> teaching with 1 teacher and 2 groups (1 at distance and 1 in person): this setting is appropriate for lectures</a:t>
            </a:r>
          </a:p>
          <a:p>
            <a:pPr marL="342900" indent="-342900">
              <a:buFont typeface="+mj-lt"/>
              <a:buAutoNum type="arabicPeriod"/>
            </a:pPr>
            <a:r>
              <a:rPr lang="en-IE" sz="1400" dirty="0" smtClean="0">
                <a:latin typeface="Arial" panose="020B0604020202020204" pitchFamily="34" charset="0"/>
                <a:cs typeface="Arial" panose="020B0604020202020204" pitchFamily="34" charset="0"/>
              </a:rPr>
              <a:t>Small groups with 1 or 2 students in the classroom and 1 or 2 students online: this setting is appropriate for collaborative activities.</a:t>
            </a:r>
          </a:p>
          <a:p>
            <a:pPr marL="342900" indent="-342900">
              <a:buFont typeface="+mj-lt"/>
              <a:buAutoNum type="arabicPeriod"/>
            </a:pPr>
            <a:r>
              <a:rPr lang="en-IE" sz="1400" dirty="0" smtClean="0">
                <a:latin typeface="Arial" panose="020B0604020202020204" pitchFamily="34" charset="0"/>
                <a:cs typeface="Arial" panose="020B0604020202020204" pitchFamily="34" charset="0"/>
              </a:rPr>
              <a:t>Whole group activity (2+ teachers and 2+ classes): teachers can be in person or at a distance, learners are active and everybody participates in the joint activity.</a:t>
            </a:r>
            <a:endParaRPr lang="en-IE" dirty="0">
              <a:latin typeface="Arial" panose="020B0604020202020204" pitchFamily="34" charset="0"/>
              <a:cs typeface="Arial" panose="020B0604020202020204" pitchFamily="34" charset="0"/>
            </a:endParaRPr>
          </a:p>
        </p:txBody>
      </p:sp>
      <p:pic>
        <p:nvPicPr>
          <p:cNvPr id="6" name="Image 5" descr="Une image contenant intérieur, personne, table, plafond&#10;&#10;Description générée automatiquement">
            <a:extLst>
              <a:ext uri="{FF2B5EF4-FFF2-40B4-BE49-F238E27FC236}">
                <a16:creationId xmlns="" xmlns:a16="http://schemas.microsoft.com/office/drawing/2014/main" id="{371EDE49-A32E-D96C-519F-B3D3B241C445}"/>
              </a:ext>
            </a:extLst>
          </p:cNvPr>
          <p:cNvPicPr>
            <a:picLocks noChangeAspect="1"/>
          </p:cNvPicPr>
          <p:nvPr/>
        </p:nvPicPr>
        <p:blipFill>
          <a:blip r:embed="rId2"/>
          <a:srcRect t="9054" r="-1" b="-1"/>
          <a:stretch/>
        </p:blipFill>
        <p:spPr bwMode="auto">
          <a:xfrm>
            <a:off x="4317669" y="5775824"/>
            <a:ext cx="2241881" cy="1529173"/>
          </a:xfrm>
          <a:custGeom>
            <a:avLst/>
            <a:gdLst/>
            <a:ahLst/>
            <a:cxnLst/>
            <a:rect l="l" t="t" r="r" b="b"/>
            <a:pathLst>
              <a:path w="6107723" h="4166039" extrusionOk="0">
                <a:moveTo>
                  <a:pt x="0" y="0"/>
                </a:moveTo>
                <a:lnTo>
                  <a:pt x="6107723" y="0"/>
                </a:lnTo>
                <a:lnTo>
                  <a:pt x="6107723" y="4164495"/>
                </a:lnTo>
                <a:lnTo>
                  <a:pt x="6105869" y="4164452"/>
                </a:lnTo>
                <a:lnTo>
                  <a:pt x="6045543" y="4156515"/>
                </a:lnTo>
                <a:lnTo>
                  <a:pt x="5993155" y="4145402"/>
                </a:lnTo>
                <a:lnTo>
                  <a:pt x="5947119" y="4131114"/>
                </a:lnTo>
                <a:lnTo>
                  <a:pt x="5905843" y="4115239"/>
                </a:lnTo>
                <a:lnTo>
                  <a:pt x="5869331" y="4096189"/>
                </a:lnTo>
                <a:lnTo>
                  <a:pt x="5831231" y="4077139"/>
                </a:lnTo>
                <a:lnTo>
                  <a:pt x="5793131" y="4058089"/>
                </a:lnTo>
                <a:lnTo>
                  <a:pt x="5756619" y="4042214"/>
                </a:lnTo>
                <a:lnTo>
                  <a:pt x="5715343" y="4026339"/>
                </a:lnTo>
                <a:lnTo>
                  <a:pt x="5669305" y="4010464"/>
                </a:lnTo>
                <a:lnTo>
                  <a:pt x="5616919" y="3999352"/>
                </a:lnTo>
                <a:lnTo>
                  <a:pt x="5556593" y="3993002"/>
                </a:lnTo>
                <a:lnTo>
                  <a:pt x="5488331" y="3989827"/>
                </a:lnTo>
                <a:lnTo>
                  <a:pt x="5420069" y="3993002"/>
                </a:lnTo>
                <a:lnTo>
                  <a:pt x="5359743" y="3999352"/>
                </a:lnTo>
                <a:lnTo>
                  <a:pt x="5307355" y="4010464"/>
                </a:lnTo>
                <a:lnTo>
                  <a:pt x="5261319" y="4026339"/>
                </a:lnTo>
                <a:lnTo>
                  <a:pt x="5220043" y="4042214"/>
                </a:lnTo>
                <a:lnTo>
                  <a:pt x="5183531" y="4058089"/>
                </a:lnTo>
                <a:lnTo>
                  <a:pt x="5145431" y="4077139"/>
                </a:lnTo>
                <a:lnTo>
                  <a:pt x="5107331" y="4096189"/>
                </a:lnTo>
                <a:lnTo>
                  <a:pt x="5070819" y="4115239"/>
                </a:lnTo>
                <a:lnTo>
                  <a:pt x="5029543" y="4131114"/>
                </a:lnTo>
                <a:lnTo>
                  <a:pt x="4983505" y="4145402"/>
                </a:lnTo>
                <a:lnTo>
                  <a:pt x="4931119" y="4156514"/>
                </a:lnTo>
                <a:lnTo>
                  <a:pt x="4870793" y="4164452"/>
                </a:lnTo>
                <a:lnTo>
                  <a:pt x="4802531" y="4166039"/>
                </a:lnTo>
                <a:lnTo>
                  <a:pt x="4734269" y="4164452"/>
                </a:lnTo>
                <a:lnTo>
                  <a:pt x="4673943" y="4156514"/>
                </a:lnTo>
                <a:lnTo>
                  <a:pt x="4621555" y="4145402"/>
                </a:lnTo>
                <a:lnTo>
                  <a:pt x="4575519" y="4131114"/>
                </a:lnTo>
                <a:lnTo>
                  <a:pt x="4534243" y="4115239"/>
                </a:lnTo>
                <a:lnTo>
                  <a:pt x="4497731" y="4096189"/>
                </a:lnTo>
                <a:lnTo>
                  <a:pt x="4459631" y="4077139"/>
                </a:lnTo>
                <a:lnTo>
                  <a:pt x="4421531" y="4058089"/>
                </a:lnTo>
                <a:lnTo>
                  <a:pt x="4385019" y="4042214"/>
                </a:lnTo>
                <a:lnTo>
                  <a:pt x="4343743" y="4026339"/>
                </a:lnTo>
                <a:lnTo>
                  <a:pt x="4297705" y="4010464"/>
                </a:lnTo>
                <a:lnTo>
                  <a:pt x="4245319" y="3999352"/>
                </a:lnTo>
                <a:lnTo>
                  <a:pt x="4184993" y="3993002"/>
                </a:lnTo>
                <a:lnTo>
                  <a:pt x="4116731" y="3989827"/>
                </a:lnTo>
                <a:lnTo>
                  <a:pt x="4048469" y="3993002"/>
                </a:lnTo>
                <a:lnTo>
                  <a:pt x="3988143" y="3999352"/>
                </a:lnTo>
                <a:lnTo>
                  <a:pt x="3935755" y="4010464"/>
                </a:lnTo>
                <a:lnTo>
                  <a:pt x="3889719" y="4026339"/>
                </a:lnTo>
                <a:lnTo>
                  <a:pt x="3848443" y="4042214"/>
                </a:lnTo>
                <a:lnTo>
                  <a:pt x="3811931" y="4058089"/>
                </a:lnTo>
                <a:lnTo>
                  <a:pt x="3735731" y="4096189"/>
                </a:lnTo>
                <a:lnTo>
                  <a:pt x="3699219" y="4115239"/>
                </a:lnTo>
                <a:lnTo>
                  <a:pt x="3657943" y="4131114"/>
                </a:lnTo>
                <a:lnTo>
                  <a:pt x="3611905" y="4145402"/>
                </a:lnTo>
                <a:lnTo>
                  <a:pt x="3559519" y="4156514"/>
                </a:lnTo>
                <a:lnTo>
                  <a:pt x="3499193" y="4164452"/>
                </a:lnTo>
                <a:lnTo>
                  <a:pt x="3430931" y="4166039"/>
                </a:lnTo>
                <a:lnTo>
                  <a:pt x="3362669" y="4164452"/>
                </a:lnTo>
                <a:lnTo>
                  <a:pt x="3302343" y="4156514"/>
                </a:lnTo>
                <a:lnTo>
                  <a:pt x="3249955" y="4145402"/>
                </a:lnTo>
                <a:lnTo>
                  <a:pt x="3203919" y="4131114"/>
                </a:lnTo>
                <a:lnTo>
                  <a:pt x="3162643" y="4115239"/>
                </a:lnTo>
                <a:lnTo>
                  <a:pt x="3126131" y="4096189"/>
                </a:lnTo>
                <a:lnTo>
                  <a:pt x="3088031" y="4077139"/>
                </a:lnTo>
                <a:lnTo>
                  <a:pt x="3049931" y="4058089"/>
                </a:lnTo>
                <a:lnTo>
                  <a:pt x="3013419" y="4042214"/>
                </a:lnTo>
                <a:lnTo>
                  <a:pt x="2972143" y="4026339"/>
                </a:lnTo>
                <a:lnTo>
                  <a:pt x="2926105" y="4010464"/>
                </a:lnTo>
                <a:lnTo>
                  <a:pt x="2873719" y="3999352"/>
                </a:lnTo>
                <a:lnTo>
                  <a:pt x="2813393" y="3993002"/>
                </a:lnTo>
                <a:lnTo>
                  <a:pt x="2743543" y="3989827"/>
                </a:lnTo>
                <a:lnTo>
                  <a:pt x="2676869" y="3993002"/>
                </a:lnTo>
                <a:lnTo>
                  <a:pt x="2616543" y="3999352"/>
                </a:lnTo>
                <a:lnTo>
                  <a:pt x="2564155" y="4010464"/>
                </a:lnTo>
                <a:lnTo>
                  <a:pt x="2518119" y="4026339"/>
                </a:lnTo>
                <a:lnTo>
                  <a:pt x="2476843" y="4042214"/>
                </a:lnTo>
                <a:lnTo>
                  <a:pt x="2440331" y="4058089"/>
                </a:lnTo>
                <a:lnTo>
                  <a:pt x="2402231" y="4077139"/>
                </a:lnTo>
                <a:lnTo>
                  <a:pt x="2364131" y="4096189"/>
                </a:lnTo>
                <a:lnTo>
                  <a:pt x="2327619" y="4115239"/>
                </a:lnTo>
                <a:lnTo>
                  <a:pt x="2286344" y="4131114"/>
                </a:lnTo>
                <a:lnTo>
                  <a:pt x="2240306" y="4145402"/>
                </a:lnTo>
                <a:lnTo>
                  <a:pt x="2187919" y="4156514"/>
                </a:lnTo>
                <a:lnTo>
                  <a:pt x="2127594" y="4164452"/>
                </a:lnTo>
                <a:lnTo>
                  <a:pt x="2059331" y="4166039"/>
                </a:lnTo>
                <a:lnTo>
                  <a:pt x="1991069" y="4164452"/>
                </a:lnTo>
                <a:lnTo>
                  <a:pt x="1930744" y="4156514"/>
                </a:lnTo>
                <a:lnTo>
                  <a:pt x="1878356" y="4145402"/>
                </a:lnTo>
                <a:lnTo>
                  <a:pt x="1832319" y="4131114"/>
                </a:lnTo>
                <a:lnTo>
                  <a:pt x="1791044" y="4115239"/>
                </a:lnTo>
                <a:lnTo>
                  <a:pt x="1754531" y="4096189"/>
                </a:lnTo>
                <a:lnTo>
                  <a:pt x="1716431" y="4077139"/>
                </a:lnTo>
                <a:lnTo>
                  <a:pt x="1678331" y="4058089"/>
                </a:lnTo>
                <a:lnTo>
                  <a:pt x="1641819" y="4042214"/>
                </a:lnTo>
                <a:lnTo>
                  <a:pt x="1600544" y="4026339"/>
                </a:lnTo>
                <a:lnTo>
                  <a:pt x="1554506" y="4010464"/>
                </a:lnTo>
                <a:lnTo>
                  <a:pt x="1502119" y="3999352"/>
                </a:lnTo>
                <a:lnTo>
                  <a:pt x="1441794" y="3993002"/>
                </a:lnTo>
                <a:lnTo>
                  <a:pt x="1373531" y="3989827"/>
                </a:lnTo>
                <a:lnTo>
                  <a:pt x="1305269" y="3993002"/>
                </a:lnTo>
                <a:lnTo>
                  <a:pt x="1244944" y="3999352"/>
                </a:lnTo>
                <a:lnTo>
                  <a:pt x="1192556" y="4010464"/>
                </a:lnTo>
                <a:lnTo>
                  <a:pt x="1146519" y="4026339"/>
                </a:lnTo>
                <a:lnTo>
                  <a:pt x="1105244" y="4042214"/>
                </a:lnTo>
                <a:lnTo>
                  <a:pt x="1068731" y="4058089"/>
                </a:lnTo>
                <a:lnTo>
                  <a:pt x="1030631" y="4077139"/>
                </a:lnTo>
                <a:lnTo>
                  <a:pt x="992531" y="4096189"/>
                </a:lnTo>
                <a:lnTo>
                  <a:pt x="956019" y="4115239"/>
                </a:lnTo>
                <a:lnTo>
                  <a:pt x="914744" y="4131114"/>
                </a:lnTo>
                <a:lnTo>
                  <a:pt x="868706" y="4145402"/>
                </a:lnTo>
                <a:lnTo>
                  <a:pt x="816319" y="4156514"/>
                </a:lnTo>
                <a:lnTo>
                  <a:pt x="755994" y="4164452"/>
                </a:lnTo>
                <a:lnTo>
                  <a:pt x="697522" y="4165812"/>
                </a:lnTo>
                <a:lnTo>
                  <a:pt x="639050" y="4164452"/>
                </a:lnTo>
                <a:lnTo>
                  <a:pt x="578725" y="4156514"/>
                </a:lnTo>
                <a:lnTo>
                  <a:pt x="526337" y="4145402"/>
                </a:lnTo>
                <a:lnTo>
                  <a:pt x="480300" y="4131114"/>
                </a:lnTo>
                <a:lnTo>
                  <a:pt x="439025" y="4115239"/>
                </a:lnTo>
                <a:lnTo>
                  <a:pt x="402512" y="4096189"/>
                </a:lnTo>
                <a:lnTo>
                  <a:pt x="364412" y="4077139"/>
                </a:lnTo>
                <a:lnTo>
                  <a:pt x="326312" y="4058089"/>
                </a:lnTo>
                <a:lnTo>
                  <a:pt x="289800" y="4042214"/>
                </a:lnTo>
                <a:lnTo>
                  <a:pt x="248525" y="4026339"/>
                </a:lnTo>
                <a:lnTo>
                  <a:pt x="202488" y="4010464"/>
                </a:lnTo>
                <a:lnTo>
                  <a:pt x="150101" y="3999352"/>
                </a:lnTo>
                <a:lnTo>
                  <a:pt x="89775" y="3993002"/>
                </a:lnTo>
                <a:lnTo>
                  <a:pt x="21512" y="3989827"/>
                </a:lnTo>
                <a:lnTo>
                  <a:pt x="11722" y="3990282"/>
                </a:lnTo>
                <a:lnTo>
                  <a:pt x="1932" y="3989827"/>
                </a:lnTo>
                <a:lnTo>
                  <a:pt x="0" y="3989917"/>
                </a:lnTo>
                <a:close/>
              </a:path>
            </a:pathLst>
          </a:custGeom>
        </p:spPr>
      </p:pic>
      <p:pic>
        <p:nvPicPr>
          <p:cNvPr id="10" name="Image 9">
            <a:extLst>
              <a:ext uri="{FF2B5EF4-FFF2-40B4-BE49-F238E27FC236}">
                <a16:creationId xmlns="" xmlns:a16="http://schemas.microsoft.com/office/drawing/2014/main" id="{EB0DB327-10B5-A7AD-10D8-20E4280DCD87}"/>
              </a:ext>
            </a:extLst>
          </p:cNvPr>
          <p:cNvPicPr>
            <a:picLocks noChangeAspect="1"/>
          </p:cNvPicPr>
          <p:nvPr/>
        </p:nvPicPr>
        <p:blipFill>
          <a:blip r:embed="rId3"/>
          <a:stretch>
            <a:fillRect/>
          </a:stretch>
        </p:blipFill>
        <p:spPr>
          <a:xfrm>
            <a:off x="404812" y="9104117"/>
            <a:ext cx="1806575" cy="457200"/>
          </a:xfrm>
          <a:prstGeom prst="rect">
            <a:avLst/>
          </a:prstGeom>
        </p:spPr>
      </p:pic>
      <p:pic>
        <p:nvPicPr>
          <p:cNvPr id="11" name="Image 10">
            <a:extLst>
              <a:ext uri="{FF2B5EF4-FFF2-40B4-BE49-F238E27FC236}">
                <a16:creationId xmlns="" xmlns:a16="http://schemas.microsoft.com/office/drawing/2014/main" id="{0C2BC40B-B829-1BEB-14C8-DE2C3B7FCC3F}"/>
              </a:ext>
            </a:extLst>
          </p:cNvPr>
          <p:cNvPicPr>
            <a:picLocks noChangeAspect="1"/>
          </p:cNvPicPr>
          <p:nvPr/>
        </p:nvPicPr>
        <p:blipFill rotWithShape="1">
          <a:blip r:embed="rId4">
            <a:extLst>
              <a:ext uri="{28A0092B-C50C-407E-A947-70E740481C1C}">
                <a14:useLocalDpi xmlns:a14="http://schemas.microsoft.com/office/drawing/2010/main" val="0"/>
              </a:ext>
            </a:extLst>
          </a:blip>
          <a:srcRect t="42666"/>
          <a:stretch/>
        </p:blipFill>
        <p:spPr bwMode="auto">
          <a:xfrm>
            <a:off x="4269423" y="9105387"/>
            <a:ext cx="2183765" cy="45593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8697888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 xmlns:a16="http://schemas.microsoft.com/office/drawing/2014/main" id="{187E23BE-B6D6-951F-761D-0B10320E2EEC}"/>
              </a:ext>
            </a:extLst>
          </p:cNvPr>
          <p:cNvSpPr txBox="1">
            <a:spLocks noGrp="1"/>
          </p:cNvSpPr>
          <p:nvPr>
            <p:ph type="title"/>
          </p:nvPr>
        </p:nvSpPr>
        <p:spPr>
          <a:xfrm>
            <a:off x="388144" y="1596696"/>
            <a:ext cx="6081712" cy="6712607"/>
          </a:xfrm>
          <a:prstGeom prst="rect">
            <a:avLst/>
          </a:prstGeom>
          <a:solidFill>
            <a:srgbClr val="FFB300"/>
          </a:solidFill>
        </p:spPr>
        <p:txBody>
          <a:bodyPr wrap="square" rtlCol="0">
            <a:spAutoFit/>
          </a:bodyPr>
          <a:lstStyle/>
          <a:p>
            <a:pPr algn="r"/>
            <a:endParaRPr lang="fr-FR" sz="1400" b="1"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q"/>
            </a:pPr>
            <a:r>
              <a:rPr lang="en-IE" sz="1600" dirty="0" smtClean="0">
                <a:latin typeface="Arial" panose="020B0604020202020204" pitchFamily="34" charset="0"/>
                <a:cs typeface="Arial" panose="020B0604020202020204" pitchFamily="34" charset="0"/>
              </a:rPr>
              <a:t>A good connection (</a:t>
            </a:r>
            <a:r>
              <a:rPr lang="en-IE" sz="1600" dirty="0" err="1" smtClean="0">
                <a:latin typeface="Arial" panose="020B0604020202020204" pitchFamily="34" charset="0"/>
                <a:cs typeface="Arial" panose="020B0604020202020204" pitchFamily="34" charset="0"/>
              </a:rPr>
              <a:t>ethernet</a:t>
            </a:r>
            <a:r>
              <a:rPr lang="en-IE" sz="1600" dirty="0" smtClean="0">
                <a:latin typeface="Arial" panose="020B0604020202020204" pitchFamily="34" charset="0"/>
                <a:cs typeface="Arial" panose="020B0604020202020204" pitchFamily="34" charset="0"/>
              </a:rPr>
              <a:t> or </a:t>
            </a:r>
            <a:r>
              <a:rPr lang="en-IE" sz="1600" dirty="0" err="1" smtClean="0">
                <a:latin typeface="Arial" panose="020B0604020202020204" pitchFamily="34" charset="0"/>
                <a:cs typeface="Arial" panose="020B0604020202020204" pitchFamily="34" charset="0"/>
              </a:rPr>
              <a:t>wifi</a:t>
            </a:r>
            <a:r>
              <a:rPr lang="en-IE" sz="1600" dirty="0" smtClean="0">
                <a:latin typeface="Arial" panose="020B0604020202020204" pitchFamily="34" charset="0"/>
                <a:cs typeface="Arial" panose="020B0604020202020204" pitchFamily="34" charset="0"/>
              </a:rPr>
              <a:t>) and an optimised bandwidth (settings 1 2 and 3)</a:t>
            </a:r>
          </a:p>
          <a:p>
            <a:pPr marL="285750" indent="-285750">
              <a:buFont typeface="Wingdings" panose="05000000000000000000" pitchFamily="2" charset="2"/>
              <a:buChar char="q"/>
            </a:pPr>
            <a:r>
              <a:rPr lang="en-IE" sz="1600" dirty="0" smtClean="0">
                <a:latin typeface="Arial" panose="020B0604020202020204" pitchFamily="34" charset="0"/>
                <a:cs typeface="Arial" panose="020B0604020202020204" pitchFamily="34" charset="0"/>
              </a:rPr>
              <a:t>Classroom projectors to </a:t>
            </a:r>
            <a:r>
              <a:rPr lang="en-IE" sz="1600" dirty="0">
                <a:latin typeface="Arial" panose="020B0604020202020204" pitchFamily="34" charset="0"/>
                <a:cs typeface="Arial" panose="020B0604020202020204" pitchFamily="34" charset="0"/>
              </a:rPr>
              <a:t>make online people visible in </a:t>
            </a:r>
            <a:r>
              <a:rPr lang="en-IE" sz="1600" dirty="0" smtClean="0">
                <a:latin typeface="Arial" panose="020B0604020202020204" pitchFamily="34" charset="0"/>
                <a:cs typeface="Arial" panose="020B0604020202020204" pitchFamily="34" charset="0"/>
              </a:rPr>
              <a:t>the classroom (settings 1 and 3)</a:t>
            </a:r>
          </a:p>
          <a:p>
            <a:pPr marL="285750" indent="-285750">
              <a:buFont typeface="Wingdings" panose="05000000000000000000" pitchFamily="2" charset="2"/>
              <a:buChar char="q"/>
            </a:pPr>
            <a:r>
              <a:rPr lang="en-IE" sz="1600" dirty="0" smtClean="0">
                <a:latin typeface="Arial" panose="020B0604020202020204" pitchFamily="34" charset="0"/>
                <a:cs typeface="Arial" panose="020B0604020202020204" pitchFamily="34" charset="0"/>
              </a:rPr>
              <a:t>2 cameras in the classroom to make everyone visible for online people (settings 1 and 3)</a:t>
            </a:r>
          </a:p>
          <a:p>
            <a:r>
              <a:rPr lang="en-IE" sz="1600" dirty="0" smtClean="0">
                <a:latin typeface="Arial" panose="020B0604020202020204" pitchFamily="34" charset="0"/>
                <a:cs typeface="Arial" panose="020B0604020202020204" pitchFamily="34" charset="0"/>
              </a:rPr>
              <a:t>	or</a:t>
            </a:r>
          </a:p>
          <a:p>
            <a:pPr marL="285750" indent="-285750">
              <a:buFont typeface="Wingdings" panose="05000000000000000000" pitchFamily="2" charset="2"/>
              <a:buChar char="q"/>
            </a:pPr>
            <a:r>
              <a:rPr lang="en-IE" sz="1600" dirty="0" smtClean="0">
                <a:latin typeface="Arial" panose="020B0604020202020204" pitchFamily="34" charset="0"/>
                <a:cs typeface="Arial" panose="020B0604020202020204" pitchFamily="34" charset="0"/>
              </a:rPr>
              <a:t>A sound sensitive with 360 rotation Webcam, with automatic focus on the participant speaking</a:t>
            </a:r>
            <a:br>
              <a:rPr lang="en-IE" sz="1600" dirty="0" smtClean="0">
                <a:latin typeface="Arial" panose="020B0604020202020204" pitchFamily="34" charset="0"/>
                <a:cs typeface="Arial" panose="020B0604020202020204" pitchFamily="34" charset="0"/>
              </a:rPr>
            </a:br>
            <a:endParaRPr lang="en-IE" sz="1600" dirty="0" smtClean="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IE" sz="1600" dirty="0" smtClean="0">
                <a:latin typeface="Arial" panose="020B0604020202020204" pitchFamily="34" charset="0"/>
                <a:cs typeface="Arial" panose="020B0604020202020204" pitchFamily="34" charset="0"/>
              </a:rPr>
              <a:t>Everyone needs to see everyone, as in a regular classroom</a:t>
            </a:r>
            <a:br>
              <a:rPr lang="en-IE" sz="1600" dirty="0" smtClean="0">
                <a:latin typeface="Arial" panose="020B0604020202020204" pitchFamily="34" charset="0"/>
                <a:cs typeface="Arial" panose="020B0604020202020204" pitchFamily="34" charset="0"/>
              </a:rPr>
            </a:br>
            <a:endParaRPr lang="en-IE" sz="1600" dirty="0" smtClean="0">
              <a:latin typeface="Arial" panose="020B0604020202020204" pitchFamily="34" charset="0"/>
              <a:cs typeface="Arial" panose="020B0604020202020204" pitchFamily="34" charset="0"/>
            </a:endParaRPr>
          </a:p>
          <a:p>
            <a:pPr marL="285750" indent="-285750">
              <a:buFont typeface="Wingdings" panose="05000000000000000000" pitchFamily="2" charset="2"/>
              <a:buChar char="q"/>
            </a:pPr>
            <a:r>
              <a:rPr lang="en-IE" sz="1600" dirty="0" smtClean="0">
                <a:latin typeface="Arial" panose="020B0604020202020204" pitchFamily="34" charset="0"/>
                <a:cs typeface="Arial" panose="020B0604020202020204" pitchFamily="34" charset="0"/>
              </a:rPr>
              <a:t>Classroom speakers to hear in the classroom what is said online + microphones in the classroom for everyone to be heard online (settings 1 and 3)</a:t>
            </a:r>
          </a:p>
          <a:p>
            <a:r>
              <a:rPr lang="en-IE" sz="1600" dirty="0" smtClean="0">
                <a:latin typeface="Arial" panose="020B0604020202020204" pitchFamily="34" charset="0"/>
                <a:cs typeface="Arial" panose="020B0604020202020204" pitchFamily="34" charset="0"/>
              </a:rPr>
              <a:t>	or</a:t>
            </a:r>
          </a:p>
          <a:p>
            <a:pPr marL="285750" indent="-285750">
              <a:buFont typeface="Wingdings" panose="05000000000000000000" pitchFamily="2" charset="2"/>
              <a:buChar char="q"/>
            </a:pPr>
            <a:r>
              <a:rPr lang="en-IE" sz="1600" dirty="0" smtClean="0">
                <a:latin typeface="Arial" panose="020B0604020202020204" pitchFamily="34" charset="0"/>
                <a:cs typeface="Arial" panose="020B0604020202020204" pitchFamily="34" charset="0"/>
              </a:rPr>
              <a:t>A multidirectional microphone</a:t>
            </a:r>
            <a:br>
              <a:rPr lang="en-IE" sz="1600" dirty="0" smtClean="0">
                <a:latin typeface="Arial" panose="020B0604020202020204" pitchFamily="34" charset="0"/>
                <a:cs typeface="Arial" panose="020B0604020202020204" pitchFamily="34" charset="0"/>
              </a:rPr>
            </a:br>
            <a:endParaRPr lang="en-IE" sz="1600" dirty="0" smtClean="0">
              <a:latin typeface="Arial" panose="020B0604020202020204" pitchFamily="34" charset="0"/>
              <a:cs typeface="Arial" panose="020B0604020202020204" pitchFamily="34" charset="0"/>
            </a:endParaRPr>
          </a:p>
          <a:p>
            <a:pPr marL="171450" indent="-171450">
              <a:buFont typeface="Wingdings" panose="05000000000000000000" pitchFamily="2" charset="2"/>
              <a:buChar char="Ø"/>
            </a:pPr>
            <a:r>
              <a:rPr lang="en-IE" sz="1600" dirty="0" smtClean="0">
                <a:latin typeface="Arial" panose="020B0604020202020204" pitchFamily="34" charset="0"/>
                <a:cs typeface="Arial" panose="020B0604020202020204" pitchFamily="34" charset="0"/>
              </a:rPr>
              <a:t>Everyone needs to hear everyone, as in a regular classroom</a:t>
            </a:r>
            <a:br>
              <a:rPr lang="en-IE" sz="1600" dirty="0" smtClean="0">
                <a:latin typeface="Arial" panose="020B0604020202020204" pitchFamily="34" charset="0"/>
                <a:cs typeface="Arial" panose="020B0604020202020204" pitchFamily="34" charset="0"/>
              </a:rPr>
            </a:br>
            <a:endParaRPr lang="en-IE" sz="1600" dirty="0" smtClean="0">
              <a:latin typeface="Arial" panose="020B0604020202020204" pitchFamily="34" charset="0"/>
              <a:cs typeface="Arial" panose="020B0604020202020204" pitchFamily="34" charset="0"/>
            </a:endParaRPr>
          </a:p>
          <a:p>
            <a:pPr marL="285750" indent="-285750">
              <a:buFont typeface="Wingdings" panose="05000000000000000000" pitchFamily="2" charset="2"/>
              <a:buChar char="q"/>
            </a:pPr>
            <a:r>
              <a:rPr lang="en-IE" sz="1600" dirty="0" smtClean="0">
                <a:latin typeface="Arial" panose="020B0604020202020204" pitchFamily="34" charset="0"/>
                <a:cs typeface="Arial" panose="020B0604020202020204" pitchFamily="34" charset="0"/>
              </a:rPr>
              <a:t>Many power outlets (setting 2)</a:t>
            </a:r>
          </a:p>
          <a:p>
            <a:pPr marL="285750" indent="-285750">
              <a:buFont typeface="Wingdings" panose="05000000000000000000" pitchFamily="2" charset="2"/>
              <a:buChar char="q"/>
            </a:pPr>
            <a:r>
              <a:rPr lang="en-IE" sz="1600" dirty="0" smtClean="0">
                <a:latin typeface="Arial" panose="020B0604020202020204" pitchFamily="34" charset="0"/>
                <a:cs typeface="Arial" panose="020B0604020202020204" pitchFamily="34" charset="0"/>
              </a:rPr>
              <a:t>Adopt a “bring your own device” approach for the students to avoid losing time for students’ technical training (setting 2)</a:t>
            </a:r>
          </a:p>
          <a:p>
            <a:pPr marL="285750" indent="-285750">
              <a:buFont typeface="Wingdings" panose="05000000000000000000" pitchFamily="2" charset="2"/>
              <a:buChar char="q"/>
            </a:pPr>
            <a:endParaRPr lang="en-IE" sz="1600" dirty="0" smtClean="0">
              <a:latin typeface="Arial" panose="020B0604020202020204" pitchFamily="34" charset="0"/>
              <a:cs typeface="Arial" panose="020B0604020202020204" pitchFamily="34" charset="0"/>
            </a:endParaRPr>
          </a:p>
          <a:p>
            <a:pPr marL="285750" indent="-285750">
              <a:buFont typeface="Wingdings" panose="05000000000000000000" pitchFamily="2" charset="2"/>
              <a:buChar char="q"/>
            </a:pPr>
            <a:r>
              <a:rPr lang="en-IE" sz="1600" dirty="0" smtClean="0">
                <a:latin typeface="Arial" panose="020B0604020202020204" pitchFamily="34" charset="0"/>
                <a:cs typeface="Arial" panose="020B0604020202020204" pitchFamily="34" charset="0"/>
              </a:rPr>
              <a:t>Ask a student in the classroom to connect online to check if online students can hear and see well</a:t>
            </a:r>
          </a:p>
          <a:p>
            <a:pPr marL="285750" indent="-285750">
              <a:buFont typeface="Wingdings" panose="05000000000000000000" pitchFamily="2" charset="2"/>
              <a:buChar char="q"/>
            </a:pPr>
            <a:r>
              <a:rPr lang="en-IE" sz="1600" dirty="0" smtClean="0">
                <a:latin typeface="Arial" panose="020B0604020202020204" pitchFamily="34" charset="0"/>
                <a:cs typeface="Arial" panose="020B0604020202020204" pitchFamily="34" charset="0"/>
              </a:rPr>
              <a:t>Always have a plan B and back-up arrangements.</a:t>
            </a:r>
            <a:br>
              <a:rPr lang="en-IE" sz="1600" dirty="0" smtClean="0">
                <a:latin typeface="Arial" panose="020B0604020202020204" pitchFamily="34" charset="0"/>
                <a:cs typeface="Arial" panose="020B0604020202020204" pitchFamily="34" charset="0"/>
              </a:rPr>
            </a:br>
            <a:endParaRPr lang="en-IE" sz="1600" dirty="0">
              <a:latin typeface="Arial" panose="020B0604020202020204" pitchFamily="34" charset="0"/>
              <a:cs typeface="Arial" panose="020B0604020202020204" pitchFamily="34" charset="0"/>
            </a:endParaRPr>
          </a:p>
        </p:txBody>
      </p:sp>
      <p:sp>
        <p:nvSpPr>
          <p:cNvPr id="5" name="Titre 1">
            <a:extLst>
              <a:ext uri="{FF2B5EF4-FFF2-40B4-BE49-F238E27FC236}">
                <a16:creationId xmlns="" xmlns:a16="http://schemas.microsoft.com/office/drawing/2014/main" id="{3347C9EB-D85C-841A-960F-85C09AB4D79F}"/>
              </a:ext>
            </a:extLst>
          </p:cNvPr>
          <p:cNvSpPr txBox="1">
            <a:spLocks/>
          </p:cNvSpPr>
          <p:nvPr/>
        </p:nvSpPr>
        <p:spPr>
          <a:xfrm>
            <a:off x="514350" y="445631"/>
            <a:ext cx="5829300" cy="557669"/>
          </a:xfrm>
          <a:prstGeom prst="rect">
            <a:avLst/>
          </a:prstGeom>
          <a:solidFill>
            <a:srgbClr val="551891"/>
          </a:solidFill>
        </p:spPr>
        <p:txBody>
          <a:bodyPr vert="horz" lIns="91440" tIns="45720" rIns="91440" bIns="45720" rtlCol="0" anchor="b">
            <a:normAutofit fontScale="97500"/>
          </a:bodyPr>
          <a:lstStyle>
            <a:lvl1pPr algn="l" defTabSz="685800" rtl="0" eaLnBrk="1" latinLnBrk="0" hangingPunct="1">
              <a:lnSpc>
                <a:spcPct val="90000"/>
              </a:lnSpc>
              <a:spcBef>
                <a:spcPct val="0"/>
              </a:spcBef>
              <a:buNone/>
              <a:defRPr sz="4500" kern="1200">
                <a:solidFill>
                  <a:schemeClr val="tx1"/>
                </a:solidFill>
                <a:latin typeface="+mj-lt"/>
                <a:ea typeface="+mj-ea"/>
                <a:cs typeface="+mj-cs"/>
              </a:defRPr>
            </a:lvl1pPr>
          </a:lstStyle>
          <a:p>
            <a:pPr algn="ctr"/>
            <a:r>
              <a:rPr lang="fr-FR" sz="3200" b="1" dirty="0" err="1">
                <a:solidFill>
                  <a:schemeClr val="bg1"/>
                </a:solidFill>
                <a:latin typeface="Arial" panose="020B0604020202020204" pitchFamily="34" charset="0"/>
                <a:cs typeface="Arial" panose="020B0604020202020204" pitchFamily="34" charset="0"/>
              </a:rPr>
              <a:t>Technical</a:t>
            </a:r>
            <a:r>
              <a:rPr lang="fr-FR" sz="3200" b="1" dirty="0">
                <a:solidFill>
                  <a:schemeClr val="bg1"/>
                </a:solidFill>
                <a:latin typeface="Arial" panose="020B0604020202020204" pitchFamily="34" charset="0"/>
                <a:cs typeface="Arial" panose="020B0604020202020204" pitchFamily="34" charset="0"/>
              </a:rPr>
              <a:t> checklist</a:t>
            </a:r>
            <a:endParaRPr lang="fr-FR" sz="2300" b="1" dirty="0">
              <a:solidFill>
                <a:schemeClr val="bg1"/>
              </a:solidFill>
              <a:latin typeface="Arial" panose="020B0604020202020204" pitchFamily="34" charset="0"/>
              <a:cs typeface="Arial" panose="020B0604020202020204" pitchFamily="34" charset="0"/>
            </a:endParaRPr>
          </a:p>
        </p:txBody>
      </p:sp>
      <p:pic>
        <p:nvPicPr>
          <p:cNvPr id="8" name="Image 7">
            <a:extLst>
              <a:ext uri="{FF2B5EF4-FFF2-40B4-BE49-F238E27FC236}">
                <a16:creationId xmlns="" xmlns:a16="http://schemas.microsoft.com/office/drawing/2014/main" id="{901E3AE6-A0B5-FA0B-D7C0-B287BEE0B444}"/>
              </a:ext>
            </a:extLst>
          </p:cNvPr>
          <p:cNvPicPr>
            <a:picLocks noChangeAspect="1"/>
          </p:cNvPicPr>
          <p:nvPr/>
        </p:nvPicPr>
        <p:blipFill rotWithShape="1">
          <a:blip r:embed="rId2">
            <a:extLst>
              <a:ext uri="{28A0092B-C50C-407E-A947-70E740481C1C}">
                <a14:useLocalDpi xmlns:a14="http://schemas.microsoft.com/office/drawing/2010/main" val="0"/>
              </a:ext>
            </a:extLst>
          </a:blip>
          <a:srcRect t="42666"/>
          <a:stretch/>
        </p:blipFill>
        <p:spPr bwMode="auto">
          <a:xfrm>
            <a:off x="4269423" y="9105387"/>
            <a:ext cx="2183765" cy="455930"/>
          </a:xfrm>
          <a:prstGeom prst="rect">
            <a:avLst/>
          </a:prstGeom>
          <a:noFill/>
          <a:ln>
            <a:noFill/>
          </a:ln>
          <a:extLst>
            <a:ext uri="{53640926-AAD7-44D8-BBD7-CCE9431645EC}">
              <a14:shadowObscured xmlns:a14="http://schemas.microsoft.com/office/drawing/2010/main"/>
            </a:ext>
          </a:extLst>
        </p:spPr>
      </p:pic>
      <p:pic>
        <p:nvPicPr>
          <p:cNvPr id="9" name="Image 8">
            <a:extLst>
              <a:ext uri="{FF2B5EF4-FFF2-40B4-BE49-F238E27FC236}">
                <a16:creationId xmlns="" xmlns:a16="http://schemas.microsoft.com/office/drawing/2014/main" id="{81C781E3-DCEC-042D-EAEB-4A9EE99C4880}"/>
              </a:ext>
            </a:extLst>
          </p:cNvPr>
          <p:cNvPicPr>
            <a:picLocks noChangeAspect="1"/>
          </p:cNvPicPr>
          <p:nvPr/>
        </p:nvPicPr>
        <p:blipFill>
          <a:blip r:embed="rId3"/>
          <a:stretch>
            <a:fillRect/>
          </a:stretch>
        </p:blipFill>
        <p:spPr>
          <a:xfrm>
            <a:off x="404812" y="9104117"/>
            <a:ext cx="1806575" cy="457200"/>
          </a:xfrm>
          <a:prstGeom prst="rect">
            <a:avLst/>
          </a:prstGeom>
        </p:spPr>
      </p:pic>
    </p:spTree>
    <p:extLst>
      <p:ext uri="{BB962C8B-B14F-4D97-AF65-F5344CB8AC3E}">
        <p14:creationId xmlns:p14="http://schemas.microsoft.com/office/powerpoint/2010/main" val="27204412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 xmlns:a16="http://schemas.microsoft.com/office/drawing/2014/main" id="{2EA4AEBB-A8B1-CDC9-8211-36623E91EC65}"/>
              </a:ext>
            </a:extLst>
          </p:cNvPr>
          <p:cNvSpPr txBox="1"/>
          <p:nvPr/>
        </p:nvSpPr>
        <p:spPr>
          <a:xfrm>
            <a:off x="169772" y="1129557"/>
            <a:ext cx="6518456" cy="7632859"/>
          </a:xfrm>
          <a:prstGeom prst="rect">
            <a:avLst/>
          </a:prstGeom>
          <a:solidFill>
            <a:srgbClr val="9966FF"/>
          </a:solidFill>
        </p:spPr>
        <p:txBody>
          <a:bodyPr wrap="square" rtlCol="0">
            <a:spAutoFit/>
          </a:bodyPr>
          <a:lstStyle/>
          <a:p>
            <a:endParaRPr lang="fr-FR" sz="1400" b="1"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ü"/>
            </a:pPr>
            <a:r>
              <a:rPr lang="fr-FR" sz="1400" dirty="0">
                <a:latin typeface="Arial" panose="020B0604020202020204" pitchFamily="34" charset="0"/>
                <a:cs typeface="Arial" panose="020B0604020202020204" pitchFamily="34" charset="0"/>
              </a:rPr>
              <a:t>As a </a:t>
            </a:r>
            <a:r>
              <a:rPr lang="fr-FR" sz="1400" dirty="0" err="1">
                <a:latin typeface="Arial" panose="020B0604020202020204" pitchFamily="34" charset="0"/>
                <a:cs typeface="Arial" panose="020B0604020202020204" pitchFamily="34" charset="0"/>
              </a:rPr>
              <a:t>teacher</a:t>
            </a:r>
            <a:r>
              <a:rPr lang="fr-FR" sz="1400" dirty="0">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you need to set a </a:t>
            </a:r>
            <a:r>
              <a:rPr lang="en-US" sz="1400" b="1" dirty="0">
                <a:latin typeface="Arial" panose="020B0604020202020204" pitchFamily="34" charset="0"/>
                <a:cs typeface="Arial" panose="020B0604020202020204" pitchFamily="34" charset="0"/>
              </a:rPr>
              <a:t>clear framework for the rules of interaction</a:t>
            </a:r>
            <a:r>
              <a:rPr lang="en-US" sz="1400" dirty="0">
                <a:latin typeface="Arial" panose="020B0604020202020204" pitchFamily="34" charset="0"/>
                <a:cs typeface="Arial" panose="020B0604020202020204" pitchFamily="34" charset="0"/>
              </a:rPr>
              <a:t>. For example, who can speak and by what means, be vigilant </a:t>
            </a:r>
            <a:r>
              <a:rPr lang="en-US" sz="1400" b="1" dirty="0">
                <a:latin typeface="Arial" panose="020B0604020202020204" pitchFamily="34" charset="0"/>
                <a:cs typeface="Arial" panose="020B0604020202020204" pitchFamily="34" charset="0"/>
              </a:rPr>
              <a:t>to give the floor to everyone</a:t>
            </a:r>
            <a:r>
              <a:rPr lang="en-US" sz="1400" dirty="0">
                <a:latin typeface="Arial" panose="020B0604020202020204" pitchFamily="34" charset="0"/>
                <a:cs typeface="Arial" panose="020B0604020202020204" pitchFamily="34" charset="0"/>
              </a:rPr>
              <a:t>.</a:t>
            </a:r>
          </a:p>
          <a:p>
            <a:pPr marL="285750" indent="-285750">
              <a:buFont typeface="Wingdings" panose="05000000000000000000" pitchFamily="2" charset="2"/>
              <a:buChar char="ü"/>
            </a:pPr>
            <a:endParaRPr lang="en-US" sz="14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ü"/>
            </a:pPr>
            <a:r>
              <a:rPr lang="en-US" sz="1400" dirty="0">
                <a:latin typeface="Arial" panose="020B0604020202020204" pitchFamily="34" charset="0"/>
                <a:cs typeface="Arial" panose="020B0604020202020204" pitchFamily="34" charset="0"/>
              </a:rPr>
              <a:t>Always try to improve and encourage the participants </a:t>
            </a:r>
            <a:r>
              <a:rPr lang="en-US" sz="1400" b="1" dirty="0">
                <a:latin typeface="Arial" panose="020B0604020202020204" pitchFamily="34" charset="0"/>
                <a:cs typeface="Arial" panose="020B0604020202020204" pitchFamily="34" charset="0"/>
              </a:rPr>
              <a:t>sense of </a:t>
            </a:r>
            <a:r>
              <a:rPr lang="en-US" sz="1400" b="1" dirty="0" smtClean="0">
                <a:latin typeface="Arial" panose="020B0604020202020204" pitchFamily="34" charset="0"/>
                <a:cs typeface="Arial" panose="020B0604020202020204" pitchFamily="34" charset="0"/>
              </a:rPr>
              <a:t>presence</a:t>
            </a:r>
            <a:r>
              <a:rPr lang="en-US" sz="1400" dirty="0" smtClean="0">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give them visibility, opportunities to express themselves, pay attention to everyone, and don’t forget the students online.</a:t>
            </a:r>
          </a:p>
          <a:p>
            <a:pPr marL="285750" indent="-285750">
              <a:buFont typeface="Wingdings" panose="05000000000000000000" pitchFamily="2" charset="2"/>
              <a:buChar char="ü"/>
            </a:pPr>
            <a:endParaRPr lang="en-US" sz="14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ü"/>
            </a:pPr>
            <a:r>
              <a:rPr lang="en-US" sz="1400" dirty="0">
                <a:latin typeface="Arial" panose="020B0604020202020204" pitchFamily="34" charset="0"/>
                <a:cs typeface="Arial" panose="020B0604020202020204" pitchFamily="34" charset="0"/>
              </a:rPr>
              <a:t>At the beginning of the course, you can organize </a:t>
            </a:r>
            <a:r>
              <a:rPr lang="en-US" sz="1400" b="1" dirty="0">
                <a:latin typeface="Arial" panose="020B0604020202020204" pitchFamily="34" charset="0"/>
                <a:cs typeface="Arial" panose="020B0604020202020204" pitchFamily="34" charset="0"/>
              </a:rPr>
              <a:t>ice-breaking activities </a:t>
            </a:r>
            <a:r>
              <a:rPr lang="en-US" sz="1400" dirty="0">
                <a:latin typeface="Arial" panose="020B0604020202020204" pitchFamily="34" charset="0"/>
                <a:cs typeface="Arial" panose="020B0604020202020204" pitchFamily="34" charset="0"/>
              </a:rPr>
              <a:t>for the students to get to know each other, especially between students in the classroom and online students.</a:t>
            </a:r>
          </a:p>
          <a:p>
            <a:pPr marL="285750" indent="-285750">
              <a:buFont typeface="Wingdings" panose="05000000000000000000" pitchFamily="2" charset="2"/>
              <a:buChar char="ü"/>
            </a:pPr>
            <a:endParaRPr lang="en-US" sz="14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ü"/>
            </a:pPr>
            <a:r>
              <a:rPr lang="en-US" sz="1400" dirty="0">
                <a:latin typeface="Arial" panose="020B0604020202020204" pitchFamily="34" charset="0"/>
                <a:cs typeface="Arial" panose="020B0604020202020204" pitchFamily="34" charset="0"/>
              </a:rPr>
              <a:t>Be careful about the participants </a:t>
            </a:r>
            <a:r>
              <a:rPr lang="en-US" sz="1400" b="1" dirty="0" smtClean="0">
                <a:latin typeface="Arial" panose="020B0604020202020204" pitchFamily="34" charset="0"/>
                <a:cs typeface="Arial" panose="020B0604020202020204" pitchFamily="34" charset="0"/>
              </a:rPr>
              <a:t>visibility</a:t>
            </a:r>
            <a:r>
              <a:rPr lang="en-US" sz="1400" dirty="0" smtClean="0">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a balance must be found between making every participant visible and creating too many attention </a:t>
            </a:r>
            <a:r>
              <a:rPr lang="en-US" sz="1400" dirty="0" smtClean="0">
                <a:latin typeface="Arial" panose="020B0604020202020204" pitchFamily="34" charset="0"/>
                <a:cs typeface="Arial" panose="020B0604020202020204" pitchFamily="34" charset="0"/>
              </a:rPr>
              <a:t>foci.</a:t>
            </a:r>
            <a:endParaRPr lang="en-US" sz="14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ü"/>
            </a:pPr>
            <a:endParaRPr lang="en-US" sz="14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ü"/>
            </a:pPr>
            <a:r>
              <a:rPr lang="en-US" sz="1400" dirty="0">
                <a:latin typeface="Arial" panose="020B0604020202020204" pitchFamily="34" charset="0"/>
                <a:cs typeface="Arial" panose="020B0604020202020204" pitchFamily="34" charset="0"/>
              </a:rPr>
              <a:t>When using webconferencing, the </a:t>
            </a:r>
            <a:r>
              <a:rPr lang="en-US" sz="1400" b="1" dirty="0">
                <a:latin typeface="Arial" panose="020B0604020202020204" pitchFamily="34" charset="0"/>
                <a:cs typeface="Arial" panose="020B0604020202020204" pitchFamily="34" charset="0"/>
              </a:rPr>
              <a:t>cognitive load </a:t>
            </a:r>
            <a:r>
              <a:rPr lang="en-US" sz="1400" dirty="0">
                <a:latin typeface="Arial" panose="020B0604020202020204" pitchFamily="34" charset="0"/>
                <a:cs typeface="Arial" panose="020B0604020202020204" pitchFamily="34" charset="0"/>
              </a:rPr>
              <a:t>can be heavy. Always be aware of this and guide students’ attention and/or </a:t>
            </a:r>
            <a:r>
              <a:rPr lang="en-US" sz="1400" dirty="0" smtClean="0">
                <a:latin typeface="Arial" panose="020B0604020202020204" pitchFamily="34" charset="0"/>
                <a:cs typeface="Arial" panose="020B0604020202020204" pitchFamily="34" charset="0"/>
              </a:rPr>
              <a:t>lower </a:t>
            </a:r>
            <a:r>
              <a:rPr lang="en-US" sz="1400" dirty="0">
                <a:latin typeface="Arial" panose="020B0604020202020204" pitchFamily="34" charset="0"/>
                <a:cs typeface="Arial" panose="020B0604020202020204" pitchFamily="34" charset="0"/>
              </a:rPr>
              <a:t>the level of difficulty in the tasks required.</a:t>
            </a:r>
          </a:p>
          <a:p>
            <a:pPr marL="285750" indent="-285750">
              <a:buFont typeface="Wingdings" panose="05000000000000000000" pitchFamily="2" charset="2"/>
              <a:buChar char="ü"/>
            </a:pPr>
            <a:endParaRPr lang="en-US" sz="14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ü"/>
            </a:pPr>
            <a:r>
              <a:rPr lang="en-US" sz="1400" dirty="0">
                <a:latin typeface="Arial" panose="020B0604020202020204" pitchFamily="34" charset="0"/>
                <a:cs typeface="Arial" panose="020B0604020202020204" pitchFamily="34" charset="0"/>
              </a:rPr>
              <a:t>Encourage students </a:t>
            </a:r>
            <a:r>
              <a:rPr lang="en-US" sz="1400" b="1" dirty="0">
                <a:latin typeface="Arial" panose="020B0604020202020204" pitchFamily="34" charset="0"/>
                <a:cs typeface="Arial" panose="020B0604020202020204" pitchFamily="34" charset="0"/>
              </a:rPr>
              <a:t>to interact </a:t>
            </a:r>
            <a:r>
              <a:rPr lang="en-US" sz="1400" b="1" dirty="0" smtClean="0">
                <a:latin typeface="Arial" panose="020B0604020202020204" pitchFamily="34" charset="0"/>
                <a:cs typeface="Arial" panose="020B0604020202020204" pitchFamily="34" charset="0"/>
              </a:rPr>
              <a:t>with each other</a:t>
            </a:r>
            <a:r>
              <a:rPr lang="en-US" sz="1400" dirty="0" smtClean="0">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give them opportunities to work directly together, as in small </a:t>
            </a:r>
            <a:r>
              <a:rPr lang="en-US" sz="1400" dirty="0" smtClean="0">
                <a:latin typeface="Arial" panose="020B0604020202020204" pitchFamily="34" charset="0"/>
                <a:cs typeface="Arial" panose="020B0604020202020204" pitchFamily="34" charset="0"/>
              </a:rPr>
              <a:t>group </a:t>
            </a:r>
            <a:r>
              <a:rPr lang="en-US" sz="1400" dirty="0">
                <a:latin typeface="Arial" panose="020B0604020202020204" pitchFamily="34" charset="0"/>
                <a:cs typeface="Arial" panose="020B0604020202020204" pitchFamily="34" charset="0"/>
              </a:rPr>
              <a:t>activities (setting 2 above). </a:t>
            </a:r>
          </a:p>
          <a:p>
            <a:pPr marL="285750" indent="-285750">
              <a:buFont typeface="Wingdings" panose="05000000000000000000" pitchFamily="2" charset="2"/>
              <a:buChar char="ü"/>
            </a:pPr>
            <a:endParaRPr lang="en-US" sz="14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ü"/>
            </a:pPr>
            <a:r>
              <a:rPr lang="en-US" sz="1400" dirty="0">
                <a:latin typeface="Arial" panose="020B0604020202020204" pitchFamily="34" charset="0"/>
                <a:cs typeface="Arial" panose="020B0604020202020204" pitchFamily="34" charset="0"/>
              </a:rPr>
              <a:t>You can assign </a:t>
            </a:r>
            <a:r>
              <a:rPr lang="en-US" sz="1400" b="1" dirty="0">
                <a:latin typeface="Arial" panose="020B0604020202020204" pitchFamily="34" charset="0"/>
                <a:cs typeface="Arial" panose="020B0604020202020204" pitchFamily="34" charset="0"/>
              </a:rPr>
              <a:t>roles to some </a:t>
            </a:r>
            <a:r>
              <a:rPr lang="en-US" sz="1400" b="1" dirty="0" smtClean="0">
                <a:latin typeface="Arial" panose="020B0604020202020204" pitchFamily="34" charset="0"/>
                <a:cs typeface="Arial" panose="020B0604020202020204" pitchFamily="34" charset="0"/>
              </a:rPr>
              <a:t>students</a:t>
            </a:r>
            <a:r>
              <a:rPr lang="en-US" sz="1400" dirty="0" smtClean="0">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peer buddies, technical assistant, teacher assistant, etc.</a:t>
            </a:r>
          </a:p>
          <a:p>
            <a:pPr marL="285750" indent="-285750">
              <a:buFont typeface="Wingdings" panose="05000000000000000000" pitchFamily="2" charset="2"/>
              <a:buChar char="ü"/>
            </a:pPr>
            <a:endParaRPr lang="en-US" sz="14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ü"/>
            </a:pPr>
            <a:r>
              <a:rPr lang="en-US" sz="1400" dirty="0">
                <a:latin typeface="Arial" panose="020B0604020202020204" pitchFamily="34" charset="0"/>
                <a:cs typeface="Arial" panose="020B0604020202020204" pitchFamily="34" charset="0"/>
              </a:rPr>
              <a:t>Be sure that your </a:t>
            </a:r>
            <a:r>
              <a:rPr lang="en-US" sz="1400" b="1" dirty="0">
                <a:latin typeface="Arial" panose="020B0604020202020204" pitchFamily="34" charset="0"/>
                <a:cs typeface="Arial" panose="020B0604020202020204" pitchFamily="34" charset="0"/>
              </a:rPr>
              <a:t>techno-spatial design fits your session </a:t>
            </a:r>
            <a:r>
              <a:rPr lang="en-US" sz="1400" b="1" dirty="0" smtClean="0">
                <a:latin typeface="Arial" panose="020B0604020202020204" pitchFamily="34" charset="0"/>
                <a:cs typeface="Arial" panose="020B0604020202020204" pitchFamily="34" charset="0"/>
              </a:rPr>
              <a:t>goals</a:t>
            </a:r>
            <a:r>
              <a:rPr lang="en-US" sz="1400" dirty="0" smtClean="0">
                <a:latin typeface="Arial" panose="020B0604020202020204" pitchFamily="34" charset="0"/>
                <a:cs typeface="Arial" panose="020B0604020202020204" pitchFamily="34" charset="0"/>
              </a:rPr>
              <a:t>: table layouts, </a:t>
            </a:r>
            <a:r>
              <a:rPr lang="en-US" sz="1400" dirty="0">
                <a:latin typeface="Arial" panose="020B0604020202020204" pitchFamily="34" charset="0"/>
                <a:cs typeface="Arial" panose="020B0604020202020204" pitchFamily="34" charset="0"/>
              </a:rPr>
              <a:t>the possible noise in the classroom, accessibility of the power outlets.</a:t>
            </a:r>
          </a:p>
          <a:p>
            <a:pPr marL="285750" indent="-285750">
              <a:buFont typeface="Wingdings" panose="05000000000000000000" pitchFamily="2" charset="2"/>
              <a:buChar char="ü"/>
            </a:pPr>
            <a:endParaRPr lang="en-US" sz="14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ü"/>
            </a:pPr>
            <a:r>
              <a:rPr lang="en-US" sz="1400" dirty="0">
                <a:latin typeface="Arial" panose="020B0604020202020204" pitchFamily="34" charset="0"/>
                <a:cs typeface="Arial" panose="020B0604020202020204" pitchFamily="34" charset="0"/>
              </a:rPr>
              <a:t>There will always be some </a:t>
            </a:r>
            <a:r>
              <a:rPr lang="en-US" sz="1400" b="1" dirty="0">
                <a:latin typeface="Arial" panose="020B0604020202020204" pitchFamily="34" charset="0"/>
                <a:cs typeface="Arial" panose="020B0604020202020204" pitchFamily="34" charset="0"/>
              </a:rPr>
              <a:t>technical </a:t>
            </a:r>
            <a:r>
              <a:rPr lang="en-US" sz="1400" b="1" dirty="0" smtClean="0">
                <a:latin typeface="Arial" panose="020B0604020202020204" pitchFamily="34" charset="0"/>
                <a:cs typeface="Arial" panose="020B0604020202020204" pitchFamily="34" charset="0"/>
              </a:rPr>
              <a:t>issues</a:t>
            </a:r>
            <a:r>
              <a:rPr lang="en-US" sz="1400" dirty="0" smtClean="0">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anticipate and de-</a:t>
            </a:r>
            <a:r>
              <a:rPr lang="en-US" sz="1400" dirty="0" err="1">
                <a:latin typeface="Arial" panose="020B0604020202020204" pitchFamily="34" charset="0"/>
                <a:cs typeface="Arial" panose="020B0604020202020204" pitchFamily="34" charset="0"/>
              </a:rPr>
              <a:t>dramatise</a:t>
            </a:r>
            <a:r>
              <a:rPr lang="en-US" sz="1400" dirty="0">
                <a:latin typeface="Arial" panose="020B0604020202020204" pitchFamily="34" charset="0"/>
                <a:cs typeface="Arial" panose="020B0604020202020204" pitchFamily="34" charset="0"/>
              </a:rPr>
              <a:t> them. Always have an </a:t>
            </a:r>
            <a:r>
              <a:rPr lang="en-US" sz="1400" b="1" dirty="0">
                <a:latin typeface="Arial" panose="020B0604020202020204" pitchFamily="34" charset="0"/>
                <a:cs typeface="Arial" panose="020B0604020202020204" pitchFamily="34" charset="0"/>
              </a:rPr>
              <a:t>alternative channel of communication</a:t>
            </a:r>
            <a:r>
              <a:rPr lang="en-US" sz="1400" dirty="0">
                <a:latin typeface="Arial" panose="020B0604020202020204" pitchFamily="34" charset="0"/>
                <a:cs typeface="Arial" panose="020B0604020202020204" pitchFamily="34" charset="0"/>
              </a:rPr>
              <a:t> if you </a:t>
            </a:r>
            <a:r>
              <a:rPr lang="en-US" sz="1400" dirty="0" smtClean="0">
                <a:latin typeface="Arial" panose="020B0604020202020204" pitchFamily="34" charset="0"/>
                <a:cs typeface="Arial" panose="020B0604020202020204" pitchFamily="34" charset="0"/>
              </a:rPr>
              <a:t>lose </a:t>
            </a:r>
            <a:r>
              <a:rPr lang="en-US" sz="1400" dirty="0">
                <a:latin typeface="Arial" panose="020B0604020202020204" pitchFamily="34" charset="0"/>
                <a:cs typeface="Arial" panose="020B0604020202020204" pitchFamily="34" charset="0"/>
              </a:rPr>
              <a:t>the internet connection, such as </a:t>
            </a:r>
            <a:r>
              <a:rPr lang="en-US" sz="1400" dirty="0" smtClean="0">
                <a:latin typeface="Arial" panose="020B0604020202020204" pitchFamily="34" charset="0"/>
                <a:cs typeface="Arial" panose="020B0604020202020204" pitchFamily="34" charset="0"/>
              </a:rPr>
              <a:t>mobile instant messaging.</a:t>
            </a:r>
            <a:endParaRPr lang="en-US" sz="1400" dirty="0">
              <a:latin typeface="Arial" panose="020B0604020202020204" pitchFamily="34" charset="0"/>
              <a:cs typeface="Arial" panose="020B0604020202020204" pitchFamily="34" charset="0"/>
            </a:endParaRPr>
          </a:p>
          <a:p>
            <a:endParaRPr lang="fr-FR" sz="1400" dirty="0">
              <a:latin typeface="Arial" panose="020B0604020202020204" pitchFamily="34" charset="0"/>
              <a:cs typeface="Arial" panose="020B0604020202020204" pitchFamily="34" charset="0"/>
            </a:endParaRPr>
          </a:p>
        </p:txBody>
      </p:sp>
      <p:sp>
        <p:nvSpPr>
          <p:cNvPr id="2" name="Titre 1">
            <a:extLst>
              <a:ext uri="{FF2B5EF4-FFF2-40B4-BE49-F238E27FC236}">
                <a16:creationId xmlns="" xmlns:a16="http://schemas.microsoft.com/office/drawing/2014/main" id="{D721E842-5E42-666C-60A9-8460D51B701C}"/>
              </a:ext>
            </a:extLst>
          </p:cNvPr>
          <p:cNvSpPr txBox="1">
            <a:spLocks/>
          </p:cNvSpPr>
          <p:nvPr/>
        </p:nvSpPr>
        <p:spPr>
          <a:xfrm>
            <a:off x="514350" y="445631"/>
            <a:ext cx="5829300" cy="557669"/>
          </a:xfrm>
          <a:prstGeom prst="rect">
            <a:avLst/>
          </a:prstGeom>
          <a:solidFill>
            <a:srgbClr val="FF6600"/>
          </a:solidFill>
        </p:spPr>
        <p:txBody>
          <a:bodyPr vert="horz" lIns="91440" tIns="45720" rIns="91440" bIns="45720" rtlCol="0" anchor="b">
            <a:normAutofit fontScale="97500"/>
          </a:bodyPr>
          <a:lstStyle>
            <a:lvl1pPr algn="l" defTabSz="685800" rtl="0" eaLnBrk="1" latinLnBrk="0" hangingPunct="1">
              <a:lnSpc>
                <a:spcPct val="90000"/>
              </a:lnSpc>
              <a:spcBef>
                <a:spcPct val="0"/>
              </a:spcBef>
              <a:buNone/>
              <a:defRPr sz="4500" kern="1200">
                <a:solidFill>
                  <a:schemeClr val="tx1"/>
                </a:solidFill>
                <a:latin typeface="+mj-lt"/>
                <a:ea typeface="+mj-ea"/>
                <a:cs typeface="+mj-cs"/>
              </a:defRPr>
            </a:lvl1pPr>
          </a:lstStyle>
          <a:p>
            <a:pPr algn="ctr"/>
            <a:r>
              <a:rPr lang="fr-FR" sz="3200" b="1" dirty="0">
                <a:solidFill>
                  <a:schemeClr val="bg1"/>
                </a:solidFill>
                <a:latin typeface="Arial" panose="020B0604020202020204" pitchFamily="34" charset="0"/>
                <a:cs typeface="Arial" panose="020B0604020202020204" pitchFamily="34" charset="0"/>
              </a:rPr>
              <a:t>To </a:t>
            </a:r>
            <a:r>
              <a:rPr lang="fr-FR" sz="3200" b="1" dirty="0" err="1">
                <a:solidFill>
                  <a:schemeClr val="bg1"/>
                </a:solidFill>
                <a:latin typeface="Arial" panose="020B0604020202020204" pitchFamily="34" charset="0"/>
                <a:cs typeface="Arial" panose="020B0604020202020204" pitchFamily="34" charset="0"/>
              </a:rPr>
              <a:t>think</a:t>
            </a:r>
            <a:r>
              <a:rPr lang="fr-FR" sz="3200" b="1" dirty="0">
                <a:solidFill>
                  <a:schemeClr val="bg1"/>
                </a:solidFill>
                <a:latin typeface="Arial" panose="020B0604020202020204" pitchFamily="34" charset="0"/>
                <a:cs typeface="Arial" panose="020B0604020202020204" pitchFamily="34" charset="0"/>
              </a:rPr>
              <a:t> about</a:t>
            </a:r>
            <a:endParaRPr lang="fr-FR" sz="2300" b="1" dirty="0">
              <a:solidFill>
                <a:schemeClr val="bg1"/>
              </a:solidFill>
              <a:latin typeface="Arial" panose="020B0604020202020204" pitchFamily="34" charset="0"/>
              <a:cs typeface="Arial" panose="020B0604020202020204" pitchFamily="34" charset="0"/>
            </a:endParaRPr>
          </a:p>
        </p:txBody>
      </p:sp>
      <p:pic>
        <p:nvPicPr>
          <p:cNvPr id="3" name="Image 2">
            <a:extLst>
              <a:ext uri="{FF2B5EF4-FFF2-40B4-BE49-F238E27FC236}">
                <a16:creationId xmlns="" xmlns:a16="http://schemas.microsoft.com/office/drawing/2014/main" id="{0C073544-2745-A999-8B12-F2C924D986B4}"/>
              </a:ext>
            </a:extLst>
          </p:cNvPr>
          <p:cNvPicPr>
            <a:picLocks noChangeAspect="1"/>
          </p:cNvPicPr>
          <p:nvPr/>
        </p:nvPicPr>
        <p:blipFill>
          <a:blip r:embed="rId2"/>
          <a:stretch>
            <a:fillRect/>
          </a:stretch>
        </p:blipFill>
        <p:spPr>
          <a:xfrm>
            <a:off x="404812" y="9104117"/>
            <a:ext cx="1806575" cy="457200"/>
          </a:xfrm>
          <a:prstGeom prst="rect">
            <a:avLst/>
          </a:prstGeom>
        </p:spPr>
      </p:pic>
      <p:pic>
        <p:nvPicPr>
          <p:cNvPr id="5" name="Image 4">
            <a:extLst>
              <a:ext uri="{FF2B5EF4-FFF2-40B4-BE49-F238E27FC236}">
                <a16:creationId xmlns="" xmlns:a16="http://schemas.microsoft.com/office/drawing/2014/main" id="{51262D02-4ACF-CDA7-9CF0-FE5BBC97A943}"/>
              </a:ext>
            </a:extLst>
          </p:cNvPr>
          <p:cNvPicPr>
            <a:picLocks noChangeAspect="1"/>
          </p:cNvPicPr>
          <p:nvPr/>
        </p:nvPicPr>
        <p:blipFill rotWithShape="1">
          <a:blip r:embed="rId3">
            <a:extLst>
              <a:ext uri="{28A0092B-C50C-407E-A947-70E740481C1C}">
                <a14:useLocalDpi xmlns:a14="http://schemas.microsoft.com/office/drawing/2010/main" val="0"/>
              </a:ext>
            </a:extLst>
          </a:blip>
          <a:srcRect t="42666"/>
          <a:stretch/>
        </p:blipFill>
        <p:spPr bwMode="auto">
          <a:xfrm>
            <a:off x="4269423" y="9105387"/>
            <a:ext cx="2183765" cy="45593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2083969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 xmlns:a16="http://schemas.microsoft.com/office/drawing/2014/main" id="{557EBA1D-6212-391C-F70C-5EAD8DEC1269}"/>
              </a:ext>
            </a:extLst>
          </p:cNvPr>
          <p:cNvSpPr txBox="1"/>
          <p:nvPr/>
        </p:nvSpPr>
        <p:spPr>
          <a:xfrm>
            <a:off x="1114096" y="813318"/>
            <a:ext cx="5501821" cy="2970044"/>
          </a:xfrm>
          <a:prstGeom prst="rect">
            <a:avLst/>
          </a:prstGeom>
          <a:solidFill>
            <a:srgbClr val="FFB300"/>
          </a:solidFill>
        </p:spPr>
        <p:txBody>
          <a:bodyPr wrap="square" rtlCol="0">
            <a:spAutoFit/>
          </a:bodyPr>
          <a:lstStyle/>
          <a:p>
            <a:r>
              <a:rPr lang="en-IE" sz="1100" i="1" dirty="0" smtClean="0">
                <a:latin typeface="Times New Roman" panose="02020603050405020304" pitchFamily="18" charset="0"/>
                <a:cs typeface="Times New Roman" panose="02020603050405020304" pitchFamily="18" charset="0"/>
              </a:rPr>
              <a:t>Context and pedagogical objective</a:t>
            </a:r>
            <a:r>
              <a:rPr lang="en-IE" sz="1100" dirty="0" smtClean="0">
                <a:latin typeface="Times New Roman" panose="02020603050405020304" pitchFamily="18" charset="0"/>
                <a:cs typeface="Times New Roman" panose="02020603050405020304" pitchFamily="18" charset="0"/>
              </a:rPr>
              <a:t>: Gary is an English teacher in France. He wants to organize an intercultural exchange with another class in Europe so that his students practice English in real situations.</a:t>
            </a:r>
          </a:p>
          <a:p>
            <a:pPr algn="just"/>
            <a:endParaRPr lang="en-IE" sz="1100" dirty="0" smtClean="0">
              <a:latin typeface="Times New Roman" panose="02020603050405020304" pitchFamily="18" charset="0"/>
              <a:cs typeface="Times New Roman" panose="02020603050405020304" pitchFamily="18" charset="0"/>
            </a:endParaRPr>
          </a:p>
          <a:p>
            <a:pPr algn="just"/>
            <a:r>
              <a:rPr lang="en-IE" sz="1100" i="1" dirty="0" smtClean="0">
                <a:latin typeface="Times New Roman" panose="02020603050405020304" pitchFamily="18" charset="0"/>
                <a:cs typeface="Times New Roman" panose="02020603050405020304" pitchFamily="18" charset="0"/>
              </a:rPr>
              <a:t>Pedagogical organization</a:t>
            </a:r>
            <a:r>
              <a:rPr lang="en-IE" sz="1100" dirty="0" smtClean="0">
                <a:latin typeface="Times New Roman" panose="02020603050405020304" pitchFamily="18" charset="0"/>
                <a:cs typeface="Times New Roman" panose="02020603050405020304" pitchFamily="18" charset="0"/>
              </a:rPr>
              <a:t>: with another teacher based in Italy, they plan four sessions of 1 hour during the semester, integrated into their regular English courses.</a:t>
            </a:r>
          </a:p>
          <a:p>
            <a:pPr algn="just"/>
            <a:r>
              <a:rPr lang="en-IE" sz="1100" dirty="0" smtClean="0">
                <a:latin typeface="Times New Roman" panose="02020603050405020304" pitchFamily="18" charset="0"/>
                <a:cs typeface="Times New Roman" panose="02020603050405020304" pitchFamily="18" charset="0"/>
              </a:rPr>
              <a:t>Before the first session, students can introduce themselves on an asynchronous platform and chose their peer. For each session, French and Italian groups plan activities and prepare conversational materials in turns .</a:t>
            </a:r>
          </a:p>
          <a:p>
            <a:pPr algn="just"/>
            <a:r>
              <a:rPr lang="en-IE" sz="1100" dirty="0" smtClean="0">
                <a:latin typeface="Times New Roman" panose="02020603050405020304" pitchFamily="18" charset="0"/>
                <a:cs typeface="Times New Roman" panose="02020603050405020304" pitchFamily="18" charset="0"/>
              </a:rPr>
              <a:t>During the four sessions, they interact with each other (2 to 2) by videoconference. After the sessions, each class debriefs together.</a:t>
            </a:r>
          </a:p>
          <a:p>
            <a:pPr algn="just"/>
            <a:endParaRPr lang="en-IE" sz="1100" dirty="0" smtClean="0">
              <a:latin typeface="Times New Roman" panose="02020603050405020304" pitchFamily="18" charset="0"/>
              <a:cs typeface="Times New Roman" panose="02020603050405020304" pitchFamily="18" charset="0"/>
            </a:endParaRPr>
          </a:p>
          <a:p>
            <a:pPr algn="just"/>
            <a:r>
              <a:rPr lang="en-IE" sz="1100" i="1" dirty="0" smtClean="0">
                <a:latin typeface="Times New Roman" panose="02020603050405020304" pitchFamily="18" charset="0"/>
                <a:cs typeface="Times New Roman" panose="02020603050405020304" pitchFamily="18" charset="0"/>
              </a:rPr>
              <a:t>Technical and space organization</a:t>
            </a:r>
            <a:r>
              <a:rPr lang="en-IE" sz="1100" dirty="0" smtClean="0">
                <a:latin typeface="Times New Roman" panose="02020603050405020304" pitchFamily="18" charset="0"/>
                <a:cs typeface="Times New Roman" panose="02020603050405020304" pitchFamily="18" charset="0"/>
              </a:rPr>
              <a:t>: In the classroom, Gary will need to organize groups of two students clearly separated from one another. They bring and use their own devices (which they already know), provided that they enable audio and video.</a:t>
            </a:r>
          </a:p>
          <a:p>
            <a:pPr algn="just"/>
            <a:r>
              <a:rPr lang="en-IE" sz="1100" dirty="0" smtClean="0">
                <a:latin typeface="Times New Roman" panose="02020603050405020304" pitchFamily="18" charset="0"/>
                <a:cs typeface="Times New Roman" panose="02020603050405020304" pitchFamily="18" charset="0"/>
              </a:rPr>
              <a:t>Gary and the Italian teacher will have to secure the university connection and bandwidth, for example by contacting in advance the technical service.</a:t>
            </a:r>
            <a:endParaRPr lang="en-IE" sz="1100" dirty="0">
              <a:latin typeface="Times New Roman" panose="02020603050405020304" pitchFamily="18" charset="0"/>
              <a:cs typeface="Times New Roman" panose="02020603050405020304" pitchFamily="18" charset="0"/>
            </a:endParaRPr>
          </a:p>
        </p:txBody>
      </p:sp>
      <p:pic>
        <p:nvPicPr>
          <p:cNvPr id="9" name="Image 8">
            <a:extLst>
              <a:ext uri="{FF2B5EF4-FFF2-40B4-BE49-F238E27FC236}">
                <a16:creationId xmlns="" xmlns:a16="http://schemas.microsoft.com/office/drawing/2014/main" id="{4D4A18C5-B14E-9EE9-AB1B-29A03520A09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0058" y="2123211"/>
            <a:ext cx="844025" cy="803646"/>
          </a:xfrm>
          <a:prstGeom prst="rect">
            <a:avLst/>
          </a:prstGeom>
        </p:spPr>
      </p:pic>
      <p:pic>
        <p:nvPicPr>
          <p:cNvPr id="11" name="Image 10">
            <a:extLst>
              <a:ext uri="{FF2B5EF4-FFF2-40B4-BE49-F238E27FC236}">
                <a16:creationId xmlns="" xmlns:a16="http://schemas.microsoft.com/office/drawing/2014/main" id="{395DF270-6E3C-EDCF-AF5C-F61C4D58461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69502" y="4803423"/>
            <a:ext cx="842149" cy="728936"/>
          </a:xfrm>
          <a:prstGeom prst="rect">
            <a:avLst/>
          </a:prstGeom>
        </p:spPr>
      </p:pic>
      <p:pic>
        <p:nvPicPr>
          <p:cNvPr id="2" name="Image 1">
            <a:extLst>
              <a:ext uri="{FF2B5EF4-FFF2-40B4-BE49-F238E27FC236}">
                <a16:creationId xmlns="" xmlns:a16="http://schemas.microsoft.com/office/drawing/2014/main" id="{88D52832-909B-B4A0-413D-D9792017DA12}"/>
              </a:ext>
            </a:extLst>
          </p:cNvPr>
          <p:cNvPicPr>
            <a:picLocks noChangeAspect="1"/>
          </p:cNvPicPr>
          <p:nvPr/>
        </p:nvPicPr>
        <p:blipFill>
          <a:blip r:embed="rId4"/>
          <a:stretch>
            <a:fillRect/>
          </a:stretch>
        </p:blipFill>
        <p:spPr>
          <a:xfrm>
            <a:off x="310438" y="9234277"/>
            <a:ext cx="1806575" cy="457200"/>
          </a:xfrm>
          <a:prstGeom prst="rect">
            <a:avLst/>
          </a:prstGeom>
        </p:spPr>
      </p:pic>
      <p:pic>
        <p:nvPicPr>
          <p:cNvPr id="3" name="Image 2">
            <a:extLst>
              <a:ext uri="{FF2B5EF4-FFF2-40B4-BE49-F238E27FC236}">
                <a16:creationId xmlns="" xmlns:a16="http://schemas.microsoft.com/office/drawing/2014/main" id="{5B98C2DC-04E3-9826-A632-1AA255EA1D8A}"/>
              </a:ext>
            </a:extLst>
          </p:cNvPr>
          <p:cNvPicPr>
            <a:picLocks noChangeAspect="1"/>
          </p:cNvPicPr>
          <p:nvPr/>
        </p:nvPicPr>
        <p:blipFill rotWithShape="1">
          <a:blip r:embed="rId5">
            <a:extLst>
              <a:ext uri="{28A0092B-C50C-407E-A947-70E740481C1C}">
                <a14:useLocalDpi xmlns:a14="http://schemas.microsoft.com/office/drawing/2010/main" val="0"/>
              </a:ext>
            </a:extLst>
          </a:blip>
          <a:srcRect t="42666"/>
          <a:stretch/>
        </p:blipFill>
        <p:spPr bwMode="auto">
          <a:xfrm>
            <a:off x="4159885" y="9234277"/>
            <a:ext cx="2183765" cy="455930"/>
          </a:xfrm>
          <a:prstGeom prst="rect">
            <a:avLst/>
          </a:prstGeom>
          <a:noFill/>
          <a:ln>
            <a:noFill/>
          </a:ln>
          <a:extLst>
            <a:ext uri="{53640926-AAD7-44D8-BBD7-CCE9431645EC}">
              <a14:shadowObscured xmlns:a14="http://schemas.microsoft.com/office/drawing/2010/main"/>
            </a:ext>
          </a:extLst>
        </p:spPr>
      </p:pic>
      <p:sp>
        <p:nvSpPr>
          <p:cNvPr id="7" name="Titre 1">
            <a:extLst>
              <a:ext uri="{FF2B5EF4-FFF2-40B4-BE49-F238E27FC236}">
                <a16:creationId xmlns="" xmlns:a16="http://schemas.microsoft.com/office/drawing/2014/main" id="{1420B415-3553-AD7E-3547-485B31597706}"/>
              </a:ext>
            </a:extLst>
          </p:cNvPr>
          <p:cNvSpPr txBox="1">
            <a:spLocks/>
          </p:cNvSpPr>
          <p:nvPr/>
        </p:nvSpPr>
        <p:spPr>
          <a:xfrm>
            <a:off x="514350" y="214523"/>
            <a:ext cx="5829300" cy="557669"/>
          </a:xfrm>
          <a:prstGeom prst="rect">
            <a:avLst/>
          </a:prstGeom>
          <a:solidFill>
            <a:srgbClr val="3300CC"/>
          </a:solidFill>
        </p:spPr>
        <p:txBody>
          <a:bodyPr vert="horz" lIns="91440" tIns="45720" rIns="91440" bIns="45720" rtlCol="0" anchor="b">
            <a:normAutofit fontScale="97500"/>
          </a:bodyPr>
          <a:lstStyle>
            <a:lvl1pPr algn="l" defTabSz="685800" rtl="0" eaLnBrk="1" latinLnBrk="0" hangingPunct="1">
              <a:lnSpc>
                <a:spcPct val="90000"/>
              </a:lnSpc>
              <a:spcBef>
                <a:spcPct val="0"/>
              </a:spcBef>
              <a:buNone/>
              <a:defRPr sz="4500" kern="1200">
                <a:solidFill>
                  <a:schemeClr val="tx1"/>
                </a:solidFill>
                <a:latin typeface="+mj-lt"/>
                <a:ea typeface="+mj-ea"/>
                <a:cs typeface="+mj-cs"/>
              </a:defRPr>
            </a:lvl1pPr>
          </a:lstStyle>
          <a:p>
            <a:pPr algn="ctr"/>
            <a:r>
              <a:rPr lang="en-US" sz="3200" b="1">
                <a:solidFill>
                  <a:schemeClr val="bg1"/>
                </a:solidFill>
                <a:latin typeface="Arial" panose="020B0604020202020204" pitchFamily="34" charset="0"/>
                <a:cs typeface="Arial" panose="020B0604020202020204" pitchFamily="34" charset="0"/>
              </a:rPr>
              <a:t>Some examples</a:t>
            </a:r>
            <a:endParaRPr lang="en-US" sz="2300" b="1">
              <a:solidFill>
                <a:schemeClr val="bg1"/>
              </a:solidFill>
              <a:latin typeface="Arial" panose="020B0604020202020204" pitchFamily="34" charset="0"/>
              <a:cs typeface="Arial" panose="020B0604020202020204" pitchFamily="34" charset="0"/>
            </a:endParaRPr>
          </a:p>
        </p:txBody>
      </p:sp>
      <p:sp>
        <p:nvSpPr>
          <p:cNvPr id="8" name="ZoneTexte 7">
            <a:extLst>
              <a:ext uri="{FF2B5EF4-FFF2-40B4-BE49-F238E27FC236}">
                <a16:creationId xmlns="" xmlns:a16="http://schemas.microsoft.com/office/drawing/2014/main" id="{F1A918C9-66CA-EFE7-5258-A3E57C543691}"/>
              </a:ext>
            </a:extLst>
          </p:cNvPr>
          <p:cNvSpPr txBox="1"/>
          <p:nvPr/>
        </p:nvSpPr>
        <p:spPr>
          <a:xfrm>
            <a:off x="0" y="1723779"/>
            <a:ext cx="1387366" cy="323165"/>
          </a:xfrm>
          <a:prstGeom prst="rect">
            <a:avLst/>
          </a:prstGeom>
          <a:noFill/>
        </p:spPr>
        <p:txBody>
          <a:bodyPr wrap="square" rtlCol="0">
            <a:spAutoFit/>
          </a:bodyPr>
          <a:lstStyle/>
          <a:p>
            <a:r>
              <a:rPr lang="fr-FR" sz="1500" b="1" dirty="0">
                <a:solidFill>
                  <a:srgbClr val="FFB300"/>
                </a:solidFill>
                <a:latin typeface="Arial" panose="020B0604020202020204" pitchFamily="34" charset="0"/>
                <a:cs typeface="Arial" panose="020B0604020202020204" pitchFamily="34" charset="0"/>
              </a:rPr>
              <a:t>Example 1</a:t>
            </a:r>
          </a:p>
        </p:txBody>
      </p:sp>
      <p:sp>
        <p:nvSpPr>
          <p:cNvPr id="10" name="ZoneTexte 9">
            <a:extLst>
              <a:ext uri="{FF2B5EF4-FFF2-40B4-BE49-F238E27FC236}">
                <a16:creationId xmlns="" xmlns:a16="http://schemas.microsoft.com/office/drawing/2014/main" id="{873F5AD3-F3C6-B985-1E71-637422DA709E}"/>
              </a:ext>
            </a:extLst>
          </p:cNvPr>
          <p:cNvSpPr txBox="1"/>
          <p:nvPr/>
        </p:nvSpPr>
        <p:spPr>
          <a:xfrm>
            <a:off x="180058" y="3891171"/>
            <a:ext cx="5360933" cy="2123658"/>
          </a:xfrm>
          <a:prstGeom prst="rect">
            <a:avLst/>
          </a:prstGeom>
          <a:solidFill>
            <a:srgbClr val="99CC33"/>
          </a:solidFill>
        </p:spPr>
        <p:txBody>
          <a:bodyPr wrap="square" rtlCol="0">
            <a:spAutoFit/>
          </a:bodyPr>
          <a:lstStyle/>
          <a:p>
            <a:r>
              <a:rPr lang="en-US" sz="1100" i="1" dirty="0">
                <a:latin typeface="Times New Roman" panose="02020603050405020304" pitchFamily="18" charset="0"/>
                <a:cs typeface="Times New Roman" panose="02020603050405020304" pitchFamily="18" charset="0"/>
              </a:rPr>
              <a:t>Context and pedagogical objective</a:t>
            </a:r>
            <a:r>
              <a:rPr lang="en-US" sz="1100" dirty="0">
                <a:latin typeface="Times New Roman" panose="02020603050405020304" pitchFamily="18" charset="0"/>
                <a:cs typeface="Times New Roman" panose="02020603050405020304" pitchFamily="18" charset="0"/>
              </a:rPr>
              <a:t>: </a:t>
            </a:r>
            <a:r>
              <a:rPr lang="en-US" sz="1100" dirty="0" err="1">
                <a:latin typeface="Times New Roman" panose="02020603050405020304" pitchFamily="18" charset="0"/>
                <a:cs typeface="Times New Roman" panose="02020603050405020304" pitchFamily="18" charset="0"/>
              </a:rPr>
              <a:t>Jil</a:t>
            </a:r>
            <a:r>
              <a:rPr lang="en-US" sz="1100" dirty="0">
                <a:latin typeface="Times New Roman" panose="02020603050405020304" pitchFamily="18" charset="0"/>
                <a:cs typeface="Times New Roman" panose="02020603050405020304" pitchFamily="18" charset="0"/>
              </a:rPr>
              <a:t> is an assistant professor in an English university. She has to teach a course to a very large group of students, which logistical and sanitary conditions do not allow to fully gather in person.</a:t>
            </a:r>
          </a:p>
          <a:p>
            <a:endParaRPr lang="en-US" sz="1100" dirty="0">
              <a:latin typeface="Times New Roman" panose="02020603050405020304" pitchFamily="18" charset="0"/>
              <a:cs typeface="Times New Roman" panose="02020603050405020304" pitchFamily="18" charset="0"/>
            </a:endParaRPr>
          </a:p>
          <a:p>
            <a:r>
              <a:rPr lang="en-US" sz="1100" i="1" dirty="0">
                <a:latin typeface="Times New Roman" panose="02020603050405020304" pitchFamily="18" charset="0"/>
                <a:cs typeface="Times New Roman" panose="02020603050405020304" pitchFamily="18" charset="0"/>
              </a:rPr>
              <a:t>Pedagogical organization</a:t>
            </a:r>
            <a:r>
              <a:rPr lang="en-US" sz="1100" dirty="0">
                <a:latin typeface="Times New Roman" panose="02020603050405020304" pitchFamily="18" charset="0"/>
                <a:cs typeface="Times New Roman" panose="02020603050405020304" pitchFamily="18" charset="0"/>
              </a:rPr>
              <a:t>: the university will provide </a:t>
            </a:r>
            <a:r>
              <a:rPr lang="en-US" sz="1100" dirty="0" err="1">
                <a:latin typeface="Times New Roman" panose="02020603050405020304" pitchFamily="18" charset="0"/>
                <a:cs typeface="Times New Roman" panose="02020603050405020304" pitchFamily="18" charset="0"/>
              </a:rPr>
              <a:t>Jil</a:t>
            </a:r>
            <a:r>
              <a:rPr lang="en-US" sz="1100" dirty="0">
                <a:latin typeface="Times New Roman" panose="02020603050405020304" pitchFamily="18" charset="0"/>
                <a:cs typeface="Times New Roman" panose="02020603050405020304" pitchFamily="18" charset="0"/>
              </a:rPr>
              <a:t> with a videoconference setting for part of the students to attend at distance. The teacher will have to address both the remote and the face-to-face group.</a:t>
            </a:r>
          </a:p>
          <a:p>
            <a:endParaRPr lang="en-US" sz="1100" dirty="0">
              <a:latin typeface="Times New Roman" panose="02020603050405020304" pitchFamily="18" charset="0"/>
              <a:cs typeface="Times New Roman" panose="02020603050405020304" pitchFamily="18" charset="0"/>
            </a:endParaRPr>
          </a:p>
          <a:p>
            <a:r>
              <a:rPr lang="en-US" sz="1100" i="1" dirty="0">
                <a:latin typeface="Times New Roman" panose="02020603050405020304" pitchFamily="18" charset="0"/>
                <a:cs typeface="Times New Roman" panose="02020603050405020304" pitchFamily="18" charset="0"/>
              </a:rPr>
              <a:t>Technical and space organization</a:t>
            </a:r>
            <a:r>
              <a:rPr lang="en-US" sz="1100" dirty="0">
                <a:latin typeface="Times New Roman" panose="02020603050405020304" pitchFamily="18" charset="0"/>
                <a:cs typeface="Times New Roman" panose="02020603050405020304" pitchFamily="18" charset="0"/>
              </a:rPr>
              <a:t>: The teacher will have to be careful to be visible, audible and intelligible to both audiences. She will also need to monitor communication channels to take into account questions or alerts from remote people. A student in the </a:t>
            </a:r>
            <a:r>
              <a:rPr lang="en-US" sz="1100" dirty="0" smtClean="0">
                <a:latin typeface="Times New Roman" panose="02020603050405020304" pitchFamily="18" charset="0"/>
                <a:cs typeface="Times New Roman" panose="02020603050405020304" pitchFamily="18" charset="0"/>
              </a:rPr>
              <a:t>classroom </a:t>
            </a:r>
            <a:r>
              <a:rPr lang="en-US" sz="1100" dirty="0">
                <a:latin typeface="Times New Roman" panose="02020603050405020304" pitchFamily="18" charset="0"/>
                <a:cs typeface="Times New Roman" panose="02020603050405020304" pitchFamily="18" charset="0"/>
              </a:rPr>
              <a:t>will help her as a technical assistant.</a:t>
            </a:r>
          </a:p>
        </p:txBody>
      </p:sp>
      <p:sp>
        <p:nvSpPr>
          <p:cNvPr id="12" name="ZoneTexte 11">
            <a:extLst>
              <a:ext uri="{FF2B5EF4-FFF2-40B4-BE49-F238E27FC236}">
                <a16:creationId xmlns="" xmlns:a16="http://schemas.microsoft.com/office/drawing/2014/main" id="{912FECD1-F3F7-58FB-66DE-C774D32FFEAD}"/>
              </a:ext>
            </a:extLst>
          </p:cNvPr>
          <p:cNvSpPr txBox="1"/>
          <p:nvPr/>
        </p:nvSpPr>
        <p:spPr>
          <a:xfrm>
            <a:off x="5540991" y="4442742"/>
            <a:ext cx="1387366" cy="323165"/>
          </a:xfrm>
          <a:prstGeom prst="rect">
            <a:avLst/>
          </a:prstGeom>
          <a:noFill/>
        </p:spPr>
        <p:txBody>
          <a:bodyPr wrap="square" rtlCol="0">
            <a:spAutoFit/>
          </a:bodyPr>
          <a:lstStyle/>
          <a:p>
            <a:r>
              <a:rPr lang="fr-FR" sz="1500" b="1" dirty="0">
                <a:solidFill>
                  <a:srgbClr val="99CC33"/>
                </a:solidFill>
                <a:latin typeface="Arial" panose="020B0604020202020204" pitchFamily="34" charset="0"/>
                <a:cs typeface="Arial" panose="020B0604020202020204" pitchFamily="34" charset="0"/>
              </a:rPr>
              <a:t>Example 2</a:t>
            </a:r>
          </a:p>
        </p:txBody>
      </p:sp>
      <p:sp>
        <p:nvSpPr>
          <p:cNvPr id="15" name="ZoneTexte 14">
            <a:extLst>
              <a:ext uri="{FF2B5EF4-FFF2-40B4-BE49-F238E27FC236}">
                <a16:creationId xmlns="" xmlns:a16="http://schemas.microsoft.com/office/drawing/2014/main" id="{1D36038D-7D69-AA0B-22FF-C4B70F0C7B75}"/>
              </a:ext>
            </a:extLst>
          </p:cNvPr>
          <p:cNvSpPr txBox="1"/>
          <p:nvPr/>
        </p:nvSpPr>
        <p:spPr>
          <a:xfrm>
            <a:off x="310438" y="6710824"/>
            <a:ext cx="6201213" cy="1954381"/>
          </a:xfrm>
          <a:prstGeom prst="rect">
            <a:avLst/>
          </a:prstGeom>
          <a:noFill/>
          <a:ln w="28575">
            <a:solidFill>
              <a:srgbClr val="9900CC"/>
            </a:solidFill>
          </a:ln>
        </p:spPr>
        <p:txBody>
          <a:bodyPr wrap="square" rtlCol="0">
            <a:spAutoFit/>
          </a:bodyPr>
          <a:lstStyle/>
          <a:p>
            <a:r>
              <a:rPr lang="en-US" sz="1100" i="1" dirty="0">
                <a:latin typeface="Times New Roman" panose="02020603050405020304" pitchFamily="18" charset="0"/>
                <a:cs typeface="Times New Roman" panose="02020603050405020304" pitchFamily="18" charset="0"/>
              </a:rPr>
              <a:t>Context and pedagogical objective</a:t>
            </a:r>
            <a:r>
              <a:rPr lang="en-US" sz="1100" dirty="0">
                <a:latin typeface="Times New Roman" panose="02020603050405020304" pitchFamily="18" charset="0"/>
                <a:cs typeface="Times New Roman" panose="02020603050405020304" pitchFamily="18" charset="0"/>
              </a:rPr>
              <a:t>: Students want to take a degree but cannot do so in person: they work full time, have a disability, are changing careers, are young parents, etc. The university will therefore give them the opportunity to take distance learning courses, mixed with face-to-face courses.</a:t>
            </a:r>
          </a:p>
          <a:p>
            <a:endParaRPr lang="en-US" sz="1100" dirty="0">
              <a:latin typeface="Times New Roman" panose="02020603050405020304" pitchFamily="18" charset="0"/>
              <a:cs typeface="Times New Roman" panose="02020603050405020304" pitchFamily="18" charset="0"/>
            </a:endParaRPr>
          </a:p>
          <a:p>
            <a:r>
              <a:rPr lang="en-US" sz="1100" i="1" dirty="0">
                <a:latin typeface="Times New Roman" panose="02020603050405020304" pitchFamily="18" charset="0"/>
                <a:cs typeface="Times New Roman" panose="02020603050405020304" pitchFamily="18" charset="0"/>
              </a:rPr>
              <a:t>Pedagogical organization</a:t>
            </a:r>
            <a:r>
              <a:rPr lang="en-US" sz="1100" dirty="0">
                <a:latin typeface="Times New Roman" panose="02020603050405020304" pitchFamily="18" charset="0"/>
                <a:cs typeface="Times New Roman" panose="02020603050405020304" pitchFamily="18" charset="0"/>
              </a:rPr>
              <a:t>: Different possibilities are available to include these students with special needs. </a:t>
            </a:r>
            <a:r>
              <a:rPr lang="en-US" sz="1100" dirty="0" smtClean="0">
                <a:latin typeface="Times New Roman" panose="02020603050405020304" pitchFamily="18" charset="0"/>
                <a:cs typeface="Times New Roman" panose="02020603050405020304" pitchFamily="18" charset="0"/>
              </a:rPr>
              <a:t>The university </a:t>
            </a:r>
            <a:r>
              <a:rPr lang="en-US" sz="1100" dirty="0">
                <a:latin typeface="Times New Roman" panose="02020603050405020304" pitchFamily="18" charset="0"/>
                <a:cs typeface="Times New Roman" panose="02020603050405020304" pitchFamily="18" charset="0"/>
              </a:rPr>
              <a:t>can </a:t>
            </a:r>
            <a:r>
              <a:rPr lang="en-US" sz="1100" dirty="0" smtClean="0">
                <a:latin typeface="Times New Roman" panose="02020603050405020304" pitchFamily="18" charset="0"/>
                <a:cs typeface="Times New Roman" panose="02020603050405020304" pitchFamily="18" charset="0"/>
              </a:rPr>
              <a:t>offer students </a:t>
            </a:r>
            <a:r>
              <a:rPr lang="en-US" sz="1100" dirty="0">
                <a:latin typeface="Times New Roman" panose="02020603050405020304" pitchFamily="18" charset="0"/>
                <a:cs typeface="Times New Roman" panose="02020603050405020304" pitchFamily="18" charset="0"/>
              </a:rPr>
              <a:t>the choice </a:t>
            </a:r>
            <a:r>
              <a:rPr lang="en-US" sz="1100" dirty="0" smtClean="0">
                <a:latin typeface="Times New Roman" panose="02020603050405020304" pitchFamily="18" charset="0"/>
                <a:cs typeface="Times New Roman" panose="02020603050405020304" pitchFamily="18" charset="0"/>
              </a:rPr>
              <a:t>of participating in </a:t>
            </a:r>
            <a:r>
              <a:rPr lang="en-US" sz="1100" dirty="0">
                <a:latin typeface="Times New Roman" panose="02020603050405020304" pitchFamily="18" charset="0"/>
                <a:cs typeface="Times New Roman" panose="02020603050405020304" pitchFamily="18" charset="0"/>
              </a:rPr>
              <a:t>face-to-face synchronous class sessions in-person (in a classroom) or </a:t>
            </a:r>
            <a:r>
              <a:rPr lang="en-US" sz="1100" dirty="0" smtClean="0">
                <a:latin typeface="Times New Roman" panose="02020603050405020304" pitchFamily="18" charset="0"/>
                <a:cs typeface="Times New Roman" panose="02020603050405020304" pitchFamily="18" charset="0"/>
              </a:rPr>
              <a:t>participating </a:t>
            </a:r>
            <a:r>
              <a:rPr lang="en-US" sz="1100" dirty="0">
                <a:latin typeface="Times New Roman" panose="02020603050405020304" pitchFamily="18" charset="0"/>
                <a:cs typeface="Times New Roman" panose="02020603050405020304" pitchFamily="18" charset="0"/>
              </a:rPr>
              <a:t>in face-to-face class sessions via videoconference. </a:t>
            </a:r>
          </a:p>
          <a:p>
            <a:endParaRPr lang="en-US" sz="1100" dirty="0">
              <a:latin typeface="Times New Roman" panose="02020603050405020304" pitchFamily="18" charset="0"/>
              <a:cs typeface="Times New Roman" panose="02020603050405020304" pitchFamily="18" charset="0"/>
            </a:endParaRPr>
          </a:p>
          <a:p>
            <a:r>
              <a:rPr lang="en-US" sz="1100" i="1" dirty="0">
                <a:latin typeface="Times New Roman" panose="02020603050405020304" pitchFamily="18" charset="0"/>
                <a:cs typeface="Times New Roman" panose="02020603050405020304" pitchFamily="18" charset="0"/>
              </a:rPr>
              <a:t>Technical and space organization</a:t>
            </a:r>
            <a:r>
              <a:rPr lang="en-US" sz="1100" dirty="0">
                <a:latin typeface="Times New Roman" panose="02020603050405020304" pitchFamily="18" charset="0"/>
                <a:cs typeface="Times New Roman" panose="02020603050405020304" pitchFamily="18" charset="0"/>
              </a:rPr>
              <a:t>: Class meetings recordings and materials should be available so that students can access them online or in-person, during or after class sessions. All students, regardless of their constraints should be able to achieve the same learning objectives.</a:t>
            </a:r>
            <a:endParaRPr lang="fr-FR" sz="1100" dirty="0">
              <a:latin typeface="Times New Roman" panose="02020603050405020304" pitchFamily="18" charset="0"/>
              <a:cs typeface="Times New Roman" panose="02020603050405020304" pitchFamily="18" charset="0"/>
            </a:endParaRPr>
          </a:p>
        </p:txBody>
      </p:sp>
      <p:sp>
        <p:nvSpPr>
          <p:cNvPr id="16" name="ZoneTexte 15">
            <a:extLst>
              <a:ext uri="{FF2B5EF4-FFF2-40B4-BE49-F238E27FC236}">
                <a16:creationId xmlns="" xmlns:a16="http://schemas.microsoft.com/office/drawing/2014/main" id="{B26147B3-05BD-6448-8837-95F2F07FD572}"/>
              </a:ext>
            </a:extLst>
          </p:cNvPr>
          <p:cNvSpPr txBox="1"/>
          <p:nvPr/>
        </p:nvSpPr>
        <p:spPr>
          <a:xfrm>
            <a:off x="1965215" y="6201244"/>
            <a:ext cx="1387366" cy="323165"/>
          </a:xfrm>
          <a:prstGeom prst="rect">
            <a:avLst/>
          </a:prstGeom>
          <a:noFill/>
        </p:spPr>
        <p:txBody>
          <a:bodyPr wrap="square" rtlCol="0">
            <a:spAutoFit/>
          </a:bodyPr>
          <a:lstStyle/>
          <a:p>
            <a:r>
              <a:rPr lang="fr-FR" sz="1500" b="1" dirty="0">
                <a:solidFill>
                  <a:srgbClr val="9900CC"/>
                </a:solidFill>
                <a:latin typeface="Arial" panose="020B0604020202020204" pitchFamily="34" charset="0"/>
                <a:cs typeface="Arial" panose="020B0604020202020204" pitchFamily="34" charset="0"/>
              </a:rPr>
              <a:t>Example 3</a:t>
            </a:r>
          </a:p>
        </p:txBody>
      </p:sp>
      <p:pic>
        <p:nvPicPr>
          <p:cNvPr id="17" name="Image 16">
            <a:extLst>
              <a:ext uri="{FF2B5EF4-FFF2-40B4-BE49-F238E27FC236}">
                <a16:creationId xmlns="" xmlns:a16="http://schemas.microsoft.com/office/drawing/2014/main" id="{02171893-6338-FF6E-AE61-3FE87E5317BA}"/>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346706" y="6014829"/>
            <a:ext cx="699558" cy="686215"/>
          </a:xfrm>
          <a:prstGeom prst="rect">
            <a:avLst/>
          </a:prstGeom>
        </p:spPr>
      </p:pic>
      <p:pic>
        <p:nvPicPr>
          <p:cNvPr id="21" name="Image 20" descr="Une image contenant texte, clipart&#10;&#10;Description générée automatiquement">
            <a:extLst>
              <a:ext uri="{FF2B5EF4-FFF2-40B4-BE49-F238E27FC236}">
                <a16:creationId xmlns="" xmlns:a16="http://schemas.microsoft.com/office/drawing/2014/main" id="{057150A6-010A-BEC5-0CFB-C500B5B64615}"/>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72582" y="8899470"/>
            <a:ext cx="858976" cy="300642"/>
          </a:xfrm>
          <a:prstGeom prst="rect">
            <a:avLst/>
          </a:prstGeom>
        </p:spPr>
      </p:pic>
      <p:sp>
        <p:nvSpPr>
          <p:cNvPr id="22" name="ZoneTexte 21">
            <a:extLst>
              <a:ext uri="{FF2B5EF4-FFF2-40B4-BE49-F238E27FC236}">
                <a16:creationId xmlns="" xmlns:a16="http://schemas.microsoft.com/office/drawing/2014/main" id="{234B4B6A-E794-FC10-1F02-66F5DD45E5D6}"/>
              </a:ext>
            </a:extLst>
          </p:cNvPr>
          <p:cNvSpPr txBox="1"/>
          <p:nvPr/>
        </p:nvSpPr>
        <p:spPr>
          <a:xfrm>
            <a:off x="973794" y="8851620"/>
            <a:ext cx="5713776" cy="215444"/>
          </a:xfrm>
          <a:prstGeom prst="rect">
            <a:avLst/>
          </a:prstGeom>
          <a:noFill/>
        </p:spPr>
        <p:txBody>
          <a:bodyPr wrap="square" rtlCol="0">
            <a:spAutoFit/>
          </a:bodyPr>
          <a:lstStyle/>
          <a:p>
            <a:r>
              <a:rPr lang="en-US" sz="800" dirty="0"/>
              <a:t>Attribution: PENSA project (</a:t>
            </a:r>
            <a:r>
              <a:rPr lang="en-US" sz="800" dirty="0">
                <a:solidFill>
                  <a:srgbClr val="003DF5"/>
                </a:solidFill>
                <a:effectLst/>
                <a:hlinkClick r:id="rId8"/>
              </a:rPr>
              <a:t>https://pensa.univ-amu.fr/</a:t>
            </a:r>
            <a:r>
              <a:rPr lang="en-US" sz="800" dirty="0"/>
              <a:t>) and Caroline Vincent, Marco Cappellini, Christine Appel and Christelle </a:t>
            </a:r>
            <a:r>
              <a:rPr lang="en-US" sz="800" dirty="0" err="1"/>
              <a:t>Combe</a:t>
            </a:r>
            <a:endParaRPr lang="fr-FR" sz="800" dirty="0"/>
          </a:p>
        </p:txBody>
      </p:sp>
    </p:spTree>
    <p:extLst>
      <p:ext uri="{BB962C8B-B14F-4D97-AF65-F5344CB8AC3E}">
        <p14:creationId xmlns:p14="http://schemas.microsoft.com/office/powerpoint/2010/main" val="3592603430"/>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589</TotalTime>
  <Words>1019</Words>
  <Application>Microsoft Office PowerPoint</Application>
  <PresentationFormat>Format A4 (210 x 297 mm)</PresentationFormat>
  <Paragraphs>71</Paragraphs>
  <Slides>4</Slides>
  <Notes>0</Notes>
  <HiddenSlides>0</HiddenSlides>
  <MMClips>0</MMClips>
  <ScaleCrop>false</ScaleCrop>
  <HeadingPairs>
    <vt:vector size="4" baseType="variant">
      <vt:variant>
        <vt:lpstr>Thème</vt:lpstr>
      </vt:variant>
      <vt:variant>
        <vt:i4>1</vt:i4>
      </vt:variant>
      <vt:variant>
        <vt:lpstr>Titres des diapositives</vt:lpstr>
      </vt:variant>
      <vt:variant>
        <vt:i4>4</vt:i4>
      </vt:variant>
    </vt:vector>
  </HeadingPairs>
  <TitlesOfParts>
    <vt:vector size="5" baseType="lpstr">
      <vt:lpstr>Thème Office</vt:lpstr>
      <vt:lpstr>Hyflex teaching guidelines</vt:lpstr>
      <vt:lpstr> A good connection (ethernet or wifi) and an optimised bandwidth (settings 1 2 and 3) Classroom projectors to make online people visible in the classroom (settings 1 and 3) 2 cameras in the classroom to make everyone visible for online people (settings 1 and 3)  or A sound sensitive with 360 rotation Webcam, with automatic focus on the participant speaking  Everyone needs to see everyone, as in a regular classroom  Classroom speakers to hear in the classroom what is said online + microphones in the classroom for everyone to be heard online (settings 1 and 3)  or A multidirectional microphone  Everyone needs to hear everyone, as in a regular classroom  Many power outlets (setting 2) Adopt a “bring your own device” approach for the students to avoid losing time for students’ technical training (setting 2)  Ask a student in the classroom to connect online to check if online students can hear and see well Always have a plan B and back-up arrangements. </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Hyflex teaching: a guidelines</dc:title>
  <dc:creator>Caroline Vincent</dc:creator>
  <cp:lastModifiedBy>Utilisateur Windows</cp:lastModifiedBy>
  <cp:revision>19</cp:revision>
  <dcterms:created xsi:type="dcterms:W3CDTF">2022-12-08T14:01:19Z</dcterms:created>
  <dcterms:modified xsi:type="dcterms:W3CDTF">2023-02-16T07:45:48Z</dcterms:modified>
</cp:coreProperties>
</file>